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2" r:id="rId1"/>
  </p:sldMasterIdLst>
  <p:notesMasterIdLst>
    <p:notesMasterId r:id="rId42"/>
  </p:notesMasterIdLst>
  <p:sldIdLst>
    <p:sldId id="257" r:id="rId2"/>
    <p:sldId id="298" r:id="rId3"/>
    <p:sldId id="383" r:id="rId4"/>
    <p:sldId id="384" r:id="rId5"/>
    <p:sldId id="395" r:id="rId6"/>
    <p:sldId id="396" r:id="rId7"/>
    <p:sldId id="397" r:id="rId8"/>
    <p:sldId id="399" r:id="rId9"/>
    <p:sldId id="400" r:id="rId10"/>
    <p:sldId id="401" r:id="rId11"/>
    <p:sldId id="426" r:id="rId12"/>
    <p:sldId id="370" r:id="rId13"/>
    <p:sldId id="299" r:id="rId14"/>
    <p:sldId id="365" r:id="rId15"/>
    <p:sldId id="366" r:id="rId16"/>
    <p:sldId id="367" r:id="rId17"/>
    <p:sldId id="375" r:id="rId18"/>
    <p:sldId id="381" r:id="rId19"/>
    <p:sldId id="412" r:id="rId20"/>
    <p:sldId id="411" r:id="rId21"/>
    <p:sldId id="422" r:id="rId22"/>
    <p:sldId id="427" r:id="rId23"/>
    <p:sldId id="428" r:id="rId24"/>
    <p:sldId id="389" r:id="rId25"/>
    <p:sldId id="417" r:id="rId26"/>
    <p:sldId id="420" r:id="rId27"/>
    <p:sldId id="380" r:id="rId28"/>
    <p:sldId id="386" r:id="rId29"/>
    <p:sldId id="414" r:id="rId30"/>
    <p:sldId id="388" r:id="rId31"/>
    <p:sldId id="418" r:id="rId32"/>
    <p:sldId id="387" r:id="rId33"/>
    <p:sldId id="415" r:id="rId34"/>
    <p:sldId id="423" r:id="rId35"/>
    <p:sldId id="390" r:id="rId36"/>
    <p:sldId id="424" r:id="rId37"/>
    <p:sldId id="416" r:id="rId38"/>
    <p:sldId id="421" r:id="rId39"/>
    <p:sldId id="385" r:id="rId40"/>
    <p:sldId id="377" r:id="rId41"/>
  </p:sldIdLst>
  <p:sldSz cx="18288000" cy="10287000"/>
  <p:notesSz cx="6858000" cy="9144000"/>
  <p:embeddedFontLst>
    <p:embeddedFont>
      <p:font typeface="Calibri" panose="020F0502020204030204" pitchFamily="34" charset="0"/>
      <p:regular r:id="rId43"/>
      <p:bold r:id="rId44"/>
      <p:italic r:id="rId45"/>
      <p:boldItalic r:id="rId46"/>
    </p:embeddedFont>
    <p:embeddedFont>
      <p:font typeface="Roboto Bold" panose="020B0604020202020204" charset="0"/>
      <p:regular r:id="rId47"/>
    </p:embeddedFont>
    <p:embeddedFont>
      <p:font typeface="Tw Cen MT" panose="020B0602020104020603" pitchFamily="34" charset="0"/>
      <p:regular r:id="rId48"/>
      <p:bold r:id="rId49"/>
      <p:italic r:id="rId50"/>
      <p:boldItalic r:id="rId51"/>
    </p:embeddedFont>
    <p:embeddedFont>
      <p:font typeface="Tw Cen MT Condensed" panose="020B0606020104020203" pitchFamily="34" charset="0"/>
      <p:regular r:id="rId52"/>
      <p:bold r:id="rId53"/>
    </p:embeddedFont>
    <p:embeddedFont>
      <p:font typeface="Wingdings 3" panose="05040102010807070707" pitchFamily="18" charset="2"/>
      <p:regular r:id="rId54"/>
    </p:embeddedFont>
    <p:embeddedFont>
      <p:font typeface="Zilla Slab Medium" panose="020B0604020202020204" charset="-94"/>
      <p:regular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9C1F"/>
    <a:srgbClr val="D5C12B"/>
    <a:srgbClr val="FFCCFF"/>
    <a:srgbClr val="D9F6F9"/>
    <a:srgbClr val="FF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22" autoAdjust="0"/>
  </p:normalViewPr>
  <p:slideViewPr>
    <p:cSldViewPr>
      <p:cViewPr varScale="1">
        <p:scale>
          <a:sx n="77" d="100"/>
          <a:sy n="77" d="100"/>
        </p:scale>
        <p:origin x="39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B101B2-DCE6-4BD8-BD23-B8567A338DA9}" type="doc">
      <dgm:prSet loTypeId="urn:microsoft.com/office/officeart/2005/8/layout/hList6" loCatId="list" qsTypeId="urn:microsoft.com/office/officeart/2005/8/quickstyle/simple1" qsCatId="simple" csTypeId="urn:microsoft.com/office/officeart/2005/8/colors/colorful1" csCatId="colorful" phldr="1"/>
      <dgm:spPr/>
    </dgm:pt>
    <dgm:pt modelId="{A264DFC1-DBAC-40D1-960D-23D20799A32E}">
      <dgm:prSet phldrT="[Metin]"/>
      <dgm:spPr/>
      <dgm:t>
        <a:bodyPr/>
        <a:lstStyle/>
        <a:p>
          <a:r>
            <a:rPr lang="tr-TR"/>
            <a:t>Bakanlık </a:t>
          </a:r>
          <a:r>
            <a:rPr lang="tr-TR" dirty="0"/>
            <a:t>Tarafından Yapılacak Merkezi Sınavlar</a:t>
          </a:r>
        </a:p>
      </dgm:t>
    </dgm:pt>
    <dgm:pt modelId="{32FB6CD7-BF3A-4F24-ACF7-3A693172B5B9}" type="parTrans" cxnId="{CB0A1C12-B3FA-40B5-B038-756BC1D44E52}">
      <dgm:prSet/>
      <dgm:spPr/>
      <dgm:t>
        <a:bodyPr/>
        <a:lstStyle/>
        <a:p>
          <a:endParaRPr lang="tr-TR"/>
        </a:p>
      </dgm:t>
    </dgm:pt>
    <dgm:pt modelId="{C56E7E88-5E70-4573-B971-3BC5FE2DCC64}" type="sibTrans" cxnId="{CB0A1C12-B3FA-40B5-B038-756BC1D44E52}">
      <dgm:prSet/>
      <dgm:spPr/>
      <dgm:t>
        <a:bodyPr/>
        <a:lstStyle/>
        <a:p>
          <a:endParaRPr lang="tr-TR"/>
        </a:p>
      </dgm:t>
    </dgm:pt>
    <dgm:pt modelId="{9329FB0C-A579-444D-9291-9A9EC80B815F}">
      <dgm:prSet phldrT="[Metin]"/>
      <dgm:spPr/>
      <dgm:t>
        <a:bodyPr/>
        <a:lstStyle/>
        <a:p>
          <a:r>
            <a:rPr lang="tr-TR"/>
            <a:t>İl/İlçe Tarafından Yapılacak Ortak Sınavlar</a:t>
          </a:r>
          <a:endParaRPr lang="tr-TR" dirty="0"/>
        </a:p>
      </dgm:t>
    </dgm:pt>
    <dgm:pt modelId="{5593380C-CC42-4008-A825-926757985924}" type="parTrans" cxnId="{6CA15A16-3897-4768-A05E-24DE53CF6CF5}">
      <dgm:prSet/>
      <dgm:spPr/>
      <dgm:t>
        <a:bodyPr/>
        <a:lstStyle/>
        <a:p>
          <a:endParaRPr lang="tr-TR"/>
        </a:p>
      </dgm:t>
    </dgm:pt>
    <dgm:pt modelId="{EE15DDD7-2CEB-4AE5-A8B6-51C7B38029CA}" type="sibTrans" cxnId="{6CA15A16-3897-4768-A05E-24DE53CF6CF5}">
      <dgm:prSet/>
      <dgm:spPr/>
      <dgm:t>
        <a:bodyPr/>
        <a:lstStyle/>
        <a:p>
          <a:endParaRPr lang="tr-TR"/>
        </a:p>
      </dgm:t>
    </dgm:pt>
    <dgm:pt modelId="{83E9F262-6AF6-4285-9463-ABBAC659FAC2}">
      <dgm:prSet phldrT="[Metin]"/>
      <dgm:spPr/>
      <dgm:t>
        <a:bodyPr/>
        <a:lstStyle/>
        <a:p>
          <a:r>
            <a:rPr lang="tr-TR"/>
            <a:t>Okul </a:t>
          </a:r>
          <a:r>
            <a:rPr lang="tr-TR" dirty="0"/>
            <a:t>Tarafından Yapılacak Ortak Sınavlar</a:t>
          </a:r>
        </a:p>
      </dgm:t>
    </dgm:pt>
    <dgm:pt modelId="{A6402F53-FB74-43A7-A15D-150F62CD09A6}" type="parTrans" cxnId="{E2D71435-602A-45C4-BF71-9015C791A7E7}">
      <dgm:prSet/>
      <dgm:spPr/>
      <dgm:t>
        <a:bodyPr/>
        <a:lstStyle/>
        <a:p>
          <a:endParaRPr lang="tr-TR"/>
        </a:p>
      </dgm:t>
    </dgm:pt>
    <dgm:pt modelId="{DF277145-1B9C-45EB-9CC3-BAE30D067A07}" type="sibTrans" cxnId="{E2D71435-602A-45C4-BF71-9015C791A7E7}">
      <dgm:prSet/>
      <dgm:spPr/>
      <dgm:t>
        <a:bodyPr/>
        <a:lstStyle/>
        <a:p>
          <a:endParaRPr lang="tr-TR"/>
        </a:p>
      </dgm:t>
    </dgm:pt>
    <dgm:pt modelId="{077C387A-98DD-4C51-B41C-16576210E9A1}" type="pres">
      <dgm:prSet presAssocID="{21B101B2-DCE6-4BD8-BD23-B8567A338DA9}" presName="Name0" presStyleCnt="0">
        <dgm:presLayoutVars>
          <dgm:dir/>
          <dgm:resizeHandles val="exact"/>
        </dgm:presLayoutVars>
      </dgm:prSet>
      <dgm:spPr/>
    </dgm:pt>
    <dgm:pt modelId="{E68DCBB5-03A0-4B42-857D-0E6B3F902925}" type="pres">
      <dgm:prSet presAssocID="{A264DFC1-DBAC-40D1-960D-23D20799A32E}" presName="node" presStyleLbl="node1" presStyleIdx="0" presStyleCnt="3">
        <dgm:presLayoutVars>
          <dgm:bulletEnabled val="1"/>
        </dgm:presLayoutVars>
      </dgm:prSet>
      <dgm:spPr/>
    </dgm:pt>
    <dgm:pt modelId="{415A85C1-D8CD-461E-9BED-9FC00A5D18BB}" type="pres">
      <dgm:prSet presAssocID="{C56E7E88-5E70-4573-B971-3BC5FE2DCC64}" presName="sibTrans" presStyleCnt="0"/>
      <dgm:spPr/>
    </dgm:pt>
    <dgm:pt modelId="{1830876D-4320-4A14-AE94-19FA5D5DB0FC}" type="pres">
      <dgm:prSet presAssocID="{9329FB0C-A579-444D-9291-9A9EC80B815F}" presName="node" presStyleLbl="node1" presStyleIdx="1" presStyleCnt="3">
        <dgm:presLayoutVars>
          <dgm:bulletEnabled val="1"/>
        </dgm:presLayoutVars>
      </dgm:prSet>
      <dgm:spPr/>
    </dgm:pt>
    <dgm:pt modelId="{0200A01C-6BA4-4F30-8CF3-A3BCD123165B}" type="pres">
      <dgm:prSet presAssocID="{EE15DDD7-2CEB-4AE5-A8B6-51C7B38029CA}" presName="sibTrans" presStyleCnt="0"/>
      <dgm:spPr/>
    </dgm:pt>
    <dgm:pt modelId="{5597E0D4-1789-4E87-98D5-459D63D6A48B}" type="pres">
      <dgm:prSet presAssocID="{83E9F262-6AF6-4285-9463-ABBAC659FAC2}" presName="node" presStyleLbl="node1" presStyleIdx="2" presStyleCnt="3">
        <dgm:presLayoutVars>
          <dgm:bulletEnabled val="1"/>
        </dgm:presLayoutVars>
      </dgm:prSet>
      <dgm:spPr/>
    </dgm:pt>
  </dgm:ptLst>
  <dgm:cxnLst>
    <dgm:cxn modelId="{CB0A1C12-B3FA-40B5-B038-756BC1D44E52}" srcId="{21B101B2-DCE6-4BD8-BD23-B8567A338DA9}" destId="{A264DFC1-DBAC-40D1-960D-23D20799A32E}" srcOrd="0" destOrd="0" parTransId="{32FB6CD7-BF3A-4F24-ACF7-3A693172B5B9}" sibTransId="{C56E7E88-5E70-4573-B971-3BC5FE2DCC64}"/>
    <dgm:cxn modelId="{6CA15A16-3897-4768-A05E-24DE53CF6CF5}" srcId="{21B101B2-DCE6-4BD8-BD23-B8567A338DA9}" destId="{9329FB0C-A579-444D-9291-9A9EC80B815F}" srcOrd="1" destOrd="0" parTransId="{5593380C-CC42-4008-A825-926757985924}" sibTransId="{EE15DDD7-2CEB-4AE5-A8B6-51C7B38029CA}"/>
    <dgm:cxn modelId="{1FD0971C-A62B-4989-8438-9F0BFB75383C}" type="presOf" srcId="{A264DFC1-DBAC-40D1-960D-23D20799A32E}" destId="{E68DCBB5-03A0-4B42-857D-0E6B3F902925}" srcOrd="0" destOrd="0" presId="urn:microsoft.com/office/officeart/2005/8/layout/hList6"/>
    <dgm:cxn modelId="{E2D71435-602A-45C4-BF71-9015C791A7E7}" srcId="{21B101B2-DCE6-4BD8-BD23-B8567A338DA9}" destId="{83E9F262-6AF6-4285-9463-ABBAC659FAC2}" srcOrd="2" destOrd="0" parTransId="{A6402F53-FB74-43A7-A15D-150F62CD09A6}" sibTransId="{DF277145-1B9C-45EB-9CC3-BAE30D067A07}"/>
    <dgm:cxn modelId="{3CD74A39-06D2-404F-996C-C64310DDA904}" type="presOf" srcId="{21B101B2-DCE6-4BD8-BD23-B8567A338DA9}" destId="{077C387A-98DD-4C51-B41C-16576210E9A1}" srcOrd="0" destOrd="0" presId="urn:microsoft.com/office/officeart/2005/8/layout/hList6"/>
    <dgm:cxn modelId="{9B21E450-72A1-4C7F-AFB2-801A3556474E}" type="presOf" srcId="{9329FB0C-A579-444D-9291-9A9EC80B815F}" destId="{1830876D-4320-4A14-AE94-19FA5D5DB0FC}" srcOrd="0" destOrd="0" presId="urn:microsoft.com/office/officeart/2005/8/layout/hList6"/>
    <dgm:cxn modelId="{64F6BF5A-6610-41F3-B432-59C1437063A1}" type="presOf" srcId="{83E9F262-6AF6-4285-9463-ABBAC659FAC2}" destId="{5597E0D4-1789-4E87-98D5-459D63D6A48B}" srcOrd="0" destOrd="0" presId="urn:microsoft.com/office/officeart/2005/8/layout/hList6"/>
    <dgm:cxn modelId="{5115F7E5-1D39-4BB3-822B-B95B4F48838F}" type="presParOf" srcId="{077C387A-98DD-4C51-B41C-16576210E9A1}" destId="{E68DCBB5-03A0-4B42-857D-0E6B3F902925}" srcOrd="0" destOrd="0" presId="urn:microsoft.com/office/officeart/2005/8/layout/hList6"/>
    <dgm:cxn modelId="{F7A82B27-D954-4A4B-A9C8-F5DDED2B3A43}" type="presParOf" srcId="{077C387A-98DD-4C51-B41C-16576210E9A1}" destId="{415A85C1-D8CD-461E-9BED-9FC00A5D18BB}" srcOrd="1" destOrd="0" presId="urn:microsoft.com/office/officeart/2005/8/layout/hList6"/>
    <dgm:cxn modelId="{6F5FBEFB-1334-4349-92B0-B2377FD2173D}" type="presParOf" srcId="{077C387A-98DD-4C51-B41C-16576210E9A1}" destId="{1830876D-4320-4A14-AE94-19FA5D5DB0FC}" srcOrd="2" destOrd="0" presId="urn:microsoft.com/office/officeart/2005/8/layout/hList6"/>
    <dgm:cxn modelId="{BB5FD553-37EC-4CF0-B9BE-2EF9DBC0CFE1}" type="presParOf" srcId="{077C387A-98DD-4C51-B41C-16576210E9A1}" destId="{0200A01C-6BA4-4F30-8CF3-A3BCD123165B}" srcOrd="3" destOrd="0" presId="urn:microsoft.com/office/officeart/2005/8/layout/hList6"/>
    <dgm:cxn modelId="{098D04D6-2DB8-4632-920A-C6585F7E3B90}" type="presParOf" srcId="{077C387A-98DD-4C51-B41C-16576210E9A1}" destId="{5597E0D4-1789-4E87-98D5-459D63D6A48B}"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DCBB5-03A0-4B42-857D-0E6B3F902925}">
      <dsp:nvSpPr>
        <dsp:cNvPr id="0" name=""/>
        <dsp:cNvSpPr/>
      </dsp:nvSpPr>
      <dsp:spPr>
        <a:xfrm rot="16200000">
          <a:off x="-2127746" y="2129234"/>
          <a:ext cx="8128000" cy="3869531"/>
        </a:xfrm>
        <a:prstGeom prst="flowChartManualOperati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0" tIns="0" rIns="359172" bIns="0" numCol="1" spcCol="1270" anchor="ctr" anchorCtr="0">
          <a:noAutofit/>
        </a:bodyPr>
        <a:lstStyle/>
        <a:p>
          <a:pPr marL="0" lvl="0" indent="0" algn="ctr" defTabSz="2533650">
            <a:lnSpc>
              <a:spcPct val="90000"/>
            </a:lnSpc>
            <a:spcBef>
              <a:spcPct val="0"/>
            </a:spcBef>
            <a:spcAft>
              <a:spcPct val="35000"/>
            </a:spcAft>
            <a:buNone/>
          </a:pPr>
          <a:r>
            <a:rPr lang="tr-TR" sz="5700" kern="1200"/>
            <a:t>Bakanlık </a:t>
          </a:r>
          <a:r>
            <a:rPr lang="tr-TR" sz="5700" kern="1200" dirty="0"/>
            <a:t>Tarafından Yapılacak Merkezi Sınavlar</a:t>
          </a:r>
        </a:p>
      </dsp:txBody>
      <dsp:txXfrm rot="5400000">
        <a:off x="1488" y="1625600"/>
        <a:ext cx="3869531" cy="4876800"/>
      </dsp:txXfrm>
    </dsp:sp>
    <dsp:sp modelId="{1830876D-4320-4A14-AE94-19FA5D5DB0FC}">
      <dsp:nvSpPr>
        <dsp:cNvPr id="0" name=""/>
        <dsp:cNvSpPr/>
      </dsp:nvSpPr>
      <dsp:spPr>
        <a:xfrm rot="16200000">
          <a:off x="2032000" y="2129234"/>
          <a:ext cx="8128000" cy="3869531"/>
        </a:xfrm>
        <a:prstGeom prst="flowChartManualOperation">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0" tIns="0" rIns="359172" bIns="0" numCol="1" spcCol="1270" anchor="ctr" anchorCtr="0">
          <a:noAutofit/>
        </a:bodyPr>
        <a:lstStyle/>
        <a:p>
          <a:pPr marL="0" lvl="0" indent="0" algn="ctr" defTabSz="2533650">
            <a:lnSpc>
              <a:spcPct val="90000"/>
            </a:lnSpc>
            <a:spcBef>
              <a:spcPct val="0"/>
            </a:spcBef>
            <a:spcAft>
              <a:spcPct val="35000"/>
            </a:spcAft>
            <a:buNone/>
          </a:pPr>
          <a:r>
            <a:rPr lang="tr-TR" sz="5700" kern="1200"/>
            <a:t>İl/İlçe Tarafından Yapılacak Ortak Sınavlar</a:t>
          </a:r>
          <a:endParaRPr lang="tr-TR" sz="5700" kern="1200" dirty="0"/>
        </a:p>
      </dsp:txBody>
      <dsp:txXfrm rot="5400000">
        <a:off x="4161234" y="1625600"/>
        <a:ext cx="3869531" cy="4876800"/>
      </dsp:txXfrm>
    </dsp:sp>
    <dsp:sp modelId="{5597E0D4-1789-4E87-98D5-459D63D6A48B}">
      <dsp:nvSpPr>
        <dsp:cNvPr id="0" name=""/>
        <dsp:cNvSpPr/>
      </dsp:nvSpPr>
      <dsp:spPr>
        <a:xfrm rot="16200000">
          <a:off x="6191746" y="2129234"/>
          <a:ext cx="8128000" cy="3869531"/>
        </a:xfrm>
        <a:prstGeom prst="flowChartManualOperation">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0" tIns="0" rIns="359172" bIns="0" numCol="1" spcCol="1270" anchor="ctr" anchorCtr="0">
          <a:noAutofit/>
        </a:bodyPr>
        <a:lstStyle/>
        <a:p>
          <a:pPr marL="0" lvl="0" indent="0" algn="ctr" defTabSz="2533650">
            <a:lnSpc>
              <a:spcPct val="90000"/>
            </a:lnSpc>
            <a:spcBef>
              <a:spcPct val="0"/>
            </a:spcBef>
            <a:spcAft>
              <a:spcPct val="35000"/>
            </a:spcAft>
            <a:buNone/>
          </a:pPr>
          <a:r>
            <a:rPr lang="tr-TR" sz="5700" kern="1200"/>
            <a:t>Okul </a:t>
          </a:r>
          <a:r>
            <a:rPr lang="tr-TR" sz="5700" kern="1200" dirty="0"/>
            <a:t>Tarafından Yapılacak Ortak Sınavlar</a:t>
          </a:r>
        </a:p>
      </dsp:txBody>
      <dsp:txXfrm rot="5400000">
        <a:off x="8320980" y="1625600"/>
        <a:ext cx="3869531" cy="487680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91C1E-603D-49DC-BE6E-9D6139493A12}" type="datetimeFigureOut">
              <a:rPr lang="tr-TR" smtClean="0"/>
              <a:t>27.10.2023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1F51C-5628-41CA-BA9C-50FBFBEF806B}" type="slidenum">
              <a:rPr lang="tr-TR" smtClean="0"/>
              <a:t>‹#›</a:t>
            </a:fld>
            <a:endParaRPr lang="tr-TR"/>
          </a:p>
        </p:txBody>
      </p:sp>
    </p:spTree>
    <p:extLst>
      <p:ext uri="{BB962C8B-B14F-4D97-AF65-F5344CB8AC3E}">
        <p14:creationId xmlns:p14="http://schemas.microsoft.com/office/powerpoint/2010/main" val="3068875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5B1F51C-5628-41CA-BA9C-50FBFBEF806B}" type="slidenum">
              <a:rPr lang="tr-TR" smtClean="0"/>
              <a:t>18</a:t>
            </a:fld>
            <a:endParaRPr lang="tr-TR"/>
          </a:p>
        </p:txBody>
      </p:sp>
    </p:spTree>
    <p:extLst>
      <p:ext uri="{BB962C8B-B14F-4D97-AF65-F5344CB8AC3E}">
        <p14:creationId xmlns:p14="http://schemas.microsoft.com/office/powerpoint/2010/main" val="2712030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5B1F51C-5628-41CA-BA9C-50FBFBEF806B}" type="slidenum">
              <a:rPr lang="tr-TR" smtClean="0"/>
              <a:t>32</a:t>
            </a:fld>
            <a:endParaRPr lang="tr-TR"/>
          </a:p>
        </p:txBody>
      </p:sp>
    </p:spTree>
    <p:extLst>
      <p:ext uri="{BB962C8B-B14F-4D97-AF65-F5344CB8AC3E}">
        <p14:creationId xmlns:p14="http://schemas.microsoft.com/office/powerpoint/2010/main" val="3015432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5B1F51C-5628-41CA-BA9C-50FBFBEF806B}" type="slidenum">
              <a:rPr lang="tr-TR" smtClean="0"/>
              <a:t>33</a:t>
            </a:fld>
            <a:endParaRPr lang="tr-TR"/>
          </a:p>
        </p:txBody>
      </p:sp>
    </p:spTree>
    <p:extLst>
      <p:ext uri="{BB962C8B-B14F-4D97-AF65-F5344CB8AC3E}">
        <p14:creationId xmlns:p14="http://schemas.microsoft.com/office/powerpoint/2010/main" val="2143772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5B1F51C-5628-41CA-BA9C-50FBFBEF806B}" type="slidenum">
              <a:rPr lang="tr-TR" smtClean="0"/>
              <a:t>34</a:t>
            </a:fld>
            <a:endParaRPr lang="tr-TR"/>
          </a:p>
        </p:txBody>
      </p:sp>
    </p:spTree>
    <p:extLst>
      <p:ext uri="{BB962C8B-B14F-4D97-AF65-F5344CB8AC3E}">
        <p14:creationId xmlns:p14="http://schemas.microsoft.com/office/powerpoint/2010/main" val="818160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5B1F51C-5628-41CA-BA9C-50FBFBEF806B}" type="slidenum">
              <a:rPr lang="tr-TR" smtClean="0"/>
              <a:t>35</a:t>
            </a:fld>
            <a:endParaRPr lang="tr-TR"/>
          </a:p>
        </p:txBody>
      </p:sp>
    </p:spTree>
    <p:extLst>
      <p:ext uri="{BB962C8B-B14F-4D97-AF65-F5344CB8AC3E}">
        <p14:creationId xmlns:p14="http://schemas.microsoft.com/office/powerpoint/2010/main" val="3428451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5B1F51C-5628-41CA-BA9C-50FBFBEF806B}" type="slidenum">
              <a:rPr lang="tr-TR" smtClean="0"/>
              <a:t>36</a:t>
            </a:fld>
            <a:endParaRPr lang="tr-TR"/>
          </a:p>
        </p:txBody>
      </p:sp>
    </p:spTree>
    <p:extLst>
      <p:ext uri="{BB962C8B-B14F-4D97-AF65-F5344CB8AC3E}">
        <p14:creationId xmlns:p14="http://schemas.microsoft.com/office/powerpoint/2010/main" val="83797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5B1F51C-5628-41CA-BA9C-50FBFBEF806B}" type="slidenum">
              <a:rPr lang="tr-TR" smtClean="0"/>
              <a:t>37</a:t>
            </a:fld>
            <a:endParaRPr lang="tr-TR"/>
          </a:p>
        </p:txBody>
      </p:sp>
    </p:spTree>
    <p:extLst>
      <p:ext uri="{BB962C8B-B14F-4D97-AF65-F5344CB8AC3E}">
        <p14:creationId xmlns:p14="http://schemas.microsoft.com/office/powerpoint/2010/main" val="364624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5B1F51C-5628-41CA-BA9C-50FBFBEF806B}" type="slidenum">
              <a:rPr lang="tr-TR" smtClean="0"/>
              <a:t>38</a:t>
            </a:fld>
            <a:endParaRPr lang="tr-TR"/>
          </a:p>
        </p:txBody>
      </p:sp>
    </p:spTree>
    <p:extLst>
      <p:ext uri="{BB962C8B-B14F-4D97-AF65-F5344CB8AC3E}">
        <p14:creationId xmlns:p14="http://schemas.microsoft.com/office/powerpoint/2010/main" val="3433595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5B1F51C-5628-41CA-BA9C-50FBFBEF806B}" type="slidenum">
              <a:rPr lang="tr-TR" smtClean="0"/>
              <a:t>20</a:t>
            </a:fld>
            <a:endParaRPr lang="tr-TR"/>
          </a:p>
        </p:txBody>
      </p:sp>
    </p:spTree>
    <p:extLst>
      <p:ext uri="{BB962C8B-B14F-4D97-AF65-F5344CB8AC3E}">
        <p14:creationId xmlns:p14="http://schemas.microsoft.com/office/powerpoint/2010/main" val="3180302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5B1F51C-5628-41CA-BA9C-50FBFBEF806B}" type="slidenum">
              <a:rPr lang="tr-TR" smtClean="0"/>
              <a:t>24</a:t>
            </a:fld>
            <a:endParaRPr lang="tr-TR"/>
          </a:p>
        </p:txBody>
      </p:sp>
    </p:spTree>
    <p:extLst>
      <p:ext uri="{BB962C8B-B14F-4D97-AF65-F5344CB8AC3E}">
        <p14:creationId xmlns:p14="http://schemas.microsoft.com/office/powerpoint/2010/main" val="1797235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5B1F51C-5628-41CA-BA9C-50FBFBEF806B}" type="slidenum">
              <a:rPr lang="tr-TR" smtClean="0"/>
              <a:t>25</a:t>
            </a:fld>
            <a:endParaRPr lang="tr-TR"/>
          </a:p>
        </p:txBody>
      </p:sp>
    </p:spTree>
    <p:extLst>
      <p:ext uri="{BB962C8B-B14F-4D97-AF65-F5344CB8AC3E}">
        <p14:creationId xmlns:p14="http://schemas.microsoft.com/office/powerpoint/2010/main" val="4233644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5B1F51C-5628-41CA-BA9C-50FBFBEF806B}" type="slidenum">
              <a:rPr lang="tr-TR" smtClean="0"/>
              <a:t>26</a:t>
            </a:fld>
            <a:endParaRPr lang="tr-TR"/>
          </a:p>
        </p:txBody>
      </p:sp>
    </p:spTree>
    <p:extLst>
      <p:ext uri="{BB962C8B-B14F-4D97-AF65-F5344CB8AC3E}">
        <p14:creationId xmlns:p14="http://schemas.microsoft.com/office/powerpoint/2010/main" val="35030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5B1F51C-5628-41CA-BA9C-50FBFBEF806B}" type="slidenum">
              <a:rPr lang="tr-TR" smtClean="0"/>
              <a:t>28</a:t>
            </a:fld>
            <a:endParaRPr lang="tr-TR"/>
          </a:p>
        </p:txBody>
      </p:sp>
    </p:spTree>
    <p:extLst>
      <p:ext uri="{BB962C8B-B14F-4D97-AF65-F5344CB8AC3E}">
        <p14:creationId xmlns:p14="http://schemas.microsoft.com/office/powerpoint/2010/main" val="24471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5B1F51C-5628-41CA-BA9C-50FBFBEF806B}" type="slidenum">
              <a:rPr lang="tr-TR" smtClean="0"/>
              <a:t>29</a:t>
            </a:fld>
            <a:endParaRPr lang="tr-TR"/>
          </a:p>
        </p:txBody>
      </p:sp>
    </p:spTree>
    <p:extLst>
      <p:ext uri="{BB962C8B-B14F-4D97-AF65-F5344CB8AC3E}">
        <p14:creationId xmlns:p14="http://schemas.microsoft.com/office/powerpoint/2010/main" val="3984317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5B1F51C-5628-41CA-BA9C-50FBFBEF806B}" type="slidenum">
              <a:rPr lang="tr-TR" smtClean="0"/>
              <a:t>30</a:t>
            </a:fld>
            <a:endParaRPr lang="tr-TR"/>
          </a:p>
        </p:txBody>
      </p:sp>
    </p:spTree>
    <p:extLst>
      <p:ext uri="{BB962C8B-B14F-4D97-AF65-F5344CB8AC3E}">
        <p14:creationId xmlns:p14="http://schemas.microsoft.com/office/powerpoint/2010/main" val="1744941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5B1F51C-5628-41CA-BA9C-50FBFBEF806B}" type="slidenum">
              <a:rPr lang="tr-TR" smtClean="0"/>
              <a:t>31</a:t>
            </a:fld>
            <a:endParaRPr lang="tr-TR"/>
          </a:p>
        </p:txBody>
      </p:sp>
    </p:spTree>
    <p:extLst>
      <p:ext uri="{BB962C8B-B14F-4D97-AF65-F5344CB8AC3E}">
        <p14:creationId xmlns:p14="http://schemas.microsoft.com/office/powerpoint/2010/main" val="1630092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440206"/>
            <a:ext cx="11658600" cy="2194560"/>
          </a:xfrm>
        </p:spPr>
        <p:txBody>
          <a:bodyPr anchor="ctr">
            <a:normAutofit/>
          </a:bodyPr>
          <a:lstStyle>
            <a:lvl1pPr algn="r">
              <a:defRPr sz="7500" spc="300" baseline="0"/>
            </a:lvl1pPr>
          </a:lstStyle>
          <a:p>
            <a:r>
              <a:rPr lang="tr-TR"/>
              <a:t>Asıl başlık stili için tıklatın</a:t>
            </a:r>
            <a:endParaRPr lang="en-US" dirty="0"/>
          </a:p>
        </p:txBody>
      </p:sp>
      <p:sp>
        <p:nvSpPr>
          <p:cNvPr id="3" name="Subtitle 2"/>
          <p:cNvSpPr>
            <a:spLocks noGrp="1"/>
          </p:cNvSpPr>
          <p:nvPr>
            <p:ph type="subTitle" idx="1"/>
          </p:nvPr>
        </p:nvSpPr>
        <p:spPr>
          <a:xfrm>
            <a:off x="12915900" y="7440206"/>
            <a:ext cx="4800600" cy="2194560"/>
          </a:xfrm>
        </p:spPr>
        <p:txBody>
          <a:bodyPr lIns="91440" rIns="91440" anchor="ctr">
            <a:normAutofit/>
          </a:bodyPr>
          <a:lstStyle>
            <a:lvl1pPr marL="0" indent="0" algn="l">
              <a:lnSpc>
                <a:spcPct val="100000"/>
              </a:lnSpc>
              <a:spcBef>
                <a:spcPts val="0"/>
              </a:spcBef>
              <a:buNone/>
              <a:defRPr sz="2700">
                <a:solidFill>
                  <a:schemeClr val="tx1">
                    <a:lumMod val="95000"/>
                    <a:lumOff val="5000"/>
                  </a:schemeClr>
                </a:solidFill>
              </a:defRPr>
            </a:lvl1pPr>
            <a:lvl2pPr marL="685800" indent="0" algn="ctr">
              <a:buNone/>
              <a:defRPr sz="2700"/>
            </a:lvl2pPr>
            <a:lvl3pPr marL="1371600" indent="0" algn="ctr">
              <a:buNone/>
              <a:defRPr sz="2700"/>
            </a:lvl3pPr>
            <a:lvl4pPr marL="2057400" indent="0" algn="ctr">
              <a:buNone/>
              <a:defRPr sz="2700"/>
            </a:lvl4pPr>
            <a:lvl5pPr marL="2743200" indent="0" algn="ctr">
              <a:buNone/>
              <a:defRPr sz="2700"/>
            </a:lvl5pPr>
            <a:lvl6pPr marL="3429000" indent="0" algn="ctr">
              <a:buNone/>
              <a:defRPr sz="2700"/>
            </a:lvl6pPr>
            <a:lvl7pPr marL="4114800" indent="0" algn="ctr">
              <a:buNone/>
              <a:defRPr sz="2700"/>
            </a:lvl7pPr>
            <a:lvl8pPr marL="4800600" indent="0" algn="ctr">
              <a:buNone/>
              <a:defRPr sz="2700"/>
            </a:lvl8pPr>
            <a:lvl9pPr marL="5486400" indent="0" algn="ctr">
              <a:buNone/>
              <a:defRPr sz="27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lvl1pPr algn="l">
              <a:defRPr/>
            </a:lvl1pPr>
          </a:lstStyle>
          <a:p>
            <a:fld id="{1D8BD707-D9CF-40AE-B4C6-C98DA3205C09}"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3" name="Straight Connector 12"/>
          <p:cNvCxnSpPr/>
          <p:nvPr/>
        </p:nvCxnSpPr>
        <p:spPr>
          <a:xfrm flipV="1">
            <a:off x="12580263" y="7896159"/>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8288000" cy="6858002"/>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62856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2634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2" y="1143000"/>
            <a:ext cx="3943350" cy="8115300"/>
          </a:xfrm>
        </p:spPr>
        <p:txBody>
          <a:bodyPr vert="eaVert" lIns="45720" tIns="91440" rIns="45720" bIns="91440"/>
          <a:lstStyle/>
          <a:p>
            <a:r>
              <a:rPr lang="tr-TR"/>
              <a:t>Asıl başlık stili için tıklatın</a:t>
            </a:r>
            <a:endParaRPr lang="en-US" dirty="0"/>
          </a:p>
        </p:txBody>
      </p:sp>
      <p:sp>
        <p:nvSpPr>
          <p:cNvPr id="3" name="Vertical Text Placeholder 2"/>
          <p:cNvSpPr>
            <a:spLocks noGrp="1"/>
          </p:cNvSpPr>
          <p:nvPr>
            <p:ph type="body" orient="vert" idx="1"/>
          </p:nvPr>
        </p:nvSpPr>
        <p:spPr>
          <a:xfrm>
            <a:off x="1485901" y="1143000"/>
            <a:ext cx="11372850" cy="81153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rot="5400000" flipV="1">
            <a:off x="15087600" y="88895"/>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253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68173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5800" y="7440206"/>
            <a:ext cx="11658600" cy="2194560"/>
          </a:xfrm>
        </p:spPr>
        <p:txBody>
          <a:bodyPr anchor="ctr">
            <a:normAutofit/>
          </a:bodyPr>
          <a:lstStyle>
            <a:lvl1pPr algn="r">
              <a:defRPr sz="7500" b="0" spc="300" baseline="0"/>
            </a:lvl1pPr>
          </a:lstStyle>
          <a:p>
            <a:r>
              <a:rPr lang="tr-TR"/>
              <a:t>Asıl başlık stili için tıklatın</a:t>
            </a:r>
            <a:endParaRPr lang="en-US" dirty="0"/>
          </a:p>
        </p:txBody>
      </p:sp>
      <p:sp>
        <p:nvSpPr>
          <p:cNvPr id="3" name="Text Placeholder 2"/>
          <p:cNvSpPr>
            <a:spLocks noGrp="1"/>
          </p:cNvSpPr>
          <p:nvPr>
            <p:ph type="body" idx="1"/>
          </p:nvPr>
        </p:nvSpPr>
        <p:spPr>
          <a:xfrm>
            <a:off x="12915900" y="7440206"/>
            <a:ext cx="4800600" cy="2194560"/>
          </a:xfrm>
        </p:spPr>
        <p:txBody>
          <a:bodyPr lIns="91440" rIns="91440" anchor="ctr">
            <a:normAutofit/>
          </a:bodyPr>
          <a:lstStyle>
            <a:lvl1pPr marL="0" indent="0">
              <a:lnSpc>
                <a:spcPct val="100000"/>
              </a:lnSpc>
              <a:spcBef>
                <a:spcPts val="0"/>
              </a:spcBef>
              <a:buNone/>
              <a:defRPr sz="2700">
                <a:solidFill>
                  <a:schemeClr val="tx1">
                    <a:lumMod val="95000"/>
                    <a:lumOff val="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2" name="Straight Connector 11"/>
          <p:cNvCxnSpPr/>
          <p:nvPr/>
        </p:nvCxnSpPr>
        <p:spPr>
          <a:xfrm flipV="1">
            <a:off x="12580263" y="7896159"/>
            <a:ext cx="0" cy="13716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2"/>
            <a:ext cx="18288000" cy="6858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01180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536192" y="877824"/>
            <a:ext cx="14580108" cy="2249424"/>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1536191" y="3429000"/>
            <a:ext cx="7132320" cy="603504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8983980" y="3429000"/>
            <a:ext cx="7132320" cy="603504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9854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 için tıklatın</a:t>
            </a:r>
            <a:endParaRPr lang="en-US" dirty="0"/>
          </a:p>
        </p:txBody>
      </p:sp>
      <p:sp>
        <p:nvSpPr>
          <p:cNvPr id="3" name="Text Placeholder 2"/>
          <p:cNvSpPr>
            <a:spLocks noGrp="1"/>
          </p:cNvSpPr>
          <p:nvPr>
            <p:ph type="body" idx="1"/>
          </p:nvPr>
        </p:nvSpPr>
        <p:spPr>
          <a:xfrm>
            <a:off x="1536192" y="3269454"/>
            <a:ext cx="7132320" cy="1234440"/>
          </a:xfrm>
        </p:spPr>
        <p:txBody>
          <a:bodyPr lIns="137160" rIns="137160" anchor="ctr">
            <a:normAutofit/>
          </a:bodyPr>
          <a:lstStyle>
            <a:lvl1pPr marL="0" indent="0">
              <a:spcBef>
                <a:spcPts val="0"/>
              </a:spcBef>
              <a:spcAft>
                <a:spcPts val="0"/>
              </a:spcAft>
              <a:buNone/>
              <a:defRPr sz="3450" b="0" cap="none" baseline="0">
                <a:solidFill>
                  <a:schemeClr val="accent1"/>
                </a:solidFill>
                <a:latin typeface="+mn-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tr-TR"/>
              <a:t>Asıl metin stillerini düzenlemek için tıklatın</a:t>
            </a:r>
          </a:p>
        </p:txBody>
      </p:sp>
      <p:sp>
        <p:nvSpPr>
          <p:cNvPr id="4" name="Content Placeholder 3"/>
          <p:cNvSpPr>
            <a:spLocks noGrp="1"/>
          </p:cNvSpPr>
          <p:nvPr>
            <p:ph sz="half" idx="2"/>
          </p:nvPr>
        </p:nvSpPr>
        <p:spPr>
          <a:xfrm>
            <a:off x="1536192" y="4451682"/>
            <a:ext cx="7132320" cy="501235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8986332" y="3269454"/>
            <a:ext cx="7132320" cy="1234440"/>
          </a:xfrm>
        </p:spPr>
        <p:txBody>
          <a:bodyPr lIns="137160" rIns="137160" anchor="ctr">
            <a:normAutofit/>
          </a:bodyPr>
          <a:lstStyle>
            <a:lvl1pPr marL="0" indent="0">
              <a:spcBef>
                <a:spcPts val="0"/>
              </a:spcBef>
              <a:spcAft>
                <a:spcPts val="0"/>
              </a:spcAft>
              <a:buNone/>
              <a:defRPr lang="en-US" sz="3450" b="0" kern="1200" cap="none" baseline="0" dirty="0">
                <a:solidFill>
                  <a:schemeClr val="accent1"/>
                </a:solidFill>
                <a:latin typeface="+mn-lt"/>
                <a:ea typeface="+mn-ea"/>
                <a:cs typeface="+mn-cs"/>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marL="0" lvl="0" indent="0" algn="l" defTabSz="1371600" rtl="0" eaLnBrk="1" latinLnBrk="0" hangingPunct="1">
              <a:lnSpc>
                <a:spcPct val="90000"/>
              </a:lnSpc>
              <a:spcBef>
                <a:spcPts val="2700"/>
              </a:spcBef>
              <a:buNone/>
            </a:pPr>
            <a:r>
              <a:rPr lang="tr-TR"/>
              <a:t>Asıl metin stillerini düzenlemek için tıklatın</a:t>
            </a:r>
          </a:p>
        </p:txBody>
      </p:sp>
      <p:sp>
        <p:nvSpPr>
          <p:cNvPr id="6" name="Content Placeholder 5"/>
          <p:cNvSpPr>
            <a:spLocks noGrp="1"/>
          </p:cNvSpPr>
          <p:nvPr>
            <p:ph sz="quarter" idx="4"/>
          </p:nvPr>
        </p:nvSpPr>
        <p:spPr>
          <a:xfrm>
            <a:off x="8986332" y="4451682"/>
            <a:ext cx="7132320" cy="501235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3583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1407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439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a:xfrm>
            <a:off x="1536192" y="707264"/>
            <a:ext cx="6583680" cy="2606040"/>
          </a:xfrm>
        </p:spPr>
        <p:txBody>
          <a:bodyPr>
            <a:noAutofit/>
          </a:bodyPr>
          <a:lstStyle>
            <a:lvl1pPr>
              <a:lnSpc>
                <a:spcPct val="80000"/>
              </a:lnSpc>
              <a:defRPr sz="6000"/>
            </a:lvl1pPr>
          </a:lstStyle>
          <a:p>
            <a:r>
              <a:rPr lang="tr-TR"/>
              <a:t>Asıl başlık stili için tıklatın</a:t>
            </a:r>
            <a:endParaRPr lang="en-US" dirty="0"/>
          </a:p>
        </p:txBody>
      </p:sp>
      <p:sp>
        <p:nvSpPr>
          <p:cNvPr id="3" name="Content Placeholder 2"/>
          <p:cNvSpPr>
            <a:spLocks noGrp="1"/>
          </p:cNvSpPr>
          <p:nvPr>
            <p:ph idx="1"/>
          </p:nvPr>
        </p:nvSpPr>
        <p:spPr>
          <a:xfrm>
            <a:off x="8572500" y="1234440"/>
            <a:ext cx="8517636" cy="7776972"/>
          </a:xfrm>
        </p:spPr>
        <p:txBody>
          <a:bodyPr/>
          <a:lstStyle>
            <a:lvl1pPr>
              <a:defRPr sz="3600"/>
            </a:lvl1pPr>
            <a:lvl2pPr>
              <a:defRPr sz="3000"/>
            </a:lvl2pPr>
            <a:lvl3pPr>
              <a:defRPr sz="2400"/>
            </a:lvl3pPr>
            <a:lvl4pPr>
              <a:defRPr sz="2400"/>
            </a:lvl4pPr>
            <a:lvl5pPr>
              <a:defRPr sz="2400"/>
            </a:lvl5pPr>
            <a:lvl6pPr>
              <a:defRPr sz="2400"/>
            </a:lvl6pPr>
            <a:lvl7pPr>
              <a:defRPr sz="2400"/>
            </a:lvl7pPr>
            <a:lvl8pPr>
              <a:defRPr sz="2400"/>
            </a:lvl8pPr>
            <a:lvl9pPr>
              <a:defRPr sz="2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536192" y="3386259"/>
            <a:ext cx="6583680" cy="5643441"/>
          </a:xfrm>
        </p:spPr>
        <p:txBody>
          <a:bodyPr lIns="91440" rIns="91440">
            <a:normAutofit/>
          </a:bodyPr>
          <a:lstStyle>
            <a:lvl1pPr marL="0" indent="0">
              <a:lnSpc>
                <a:spcPct val="108000"/>
              </a:lnSpc>
              <a:spcBef>
                <a:spcPts val="900"/>
              </a:spcBef>
              <a:buNone/>
              <a:defRPr sz="24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7050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7440207"/>
            <a:ext cx="11658600" cy="2194560"/>
          </a:xfrm>
        </p:spPr>
        <p:txBody>
          <a:bodyPr anchor="ctr">
            <a:normAutofit/>
          </a:bodyPr>
          <a:lstStyle>
            <a:lvl1pPr algn="r">
              <a:defRPr sz="7500" spc="300" baseline="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0" y="-2"/>
            <a:ext cx="18283428" cy="6858000"/>
          </a:xfrm>
          <a:solidFill>
            <a:schemeClr val="accent1">
              <a:lumMod val="60000"/>
              <a:lumOff val="40000"/>
            </a:schemeClr>
          </a:solidFill>
        </p:spPr>
        <p:txBody>
          <a:bodyPr lIns="457200" tIns="365760" rIns="45720" bIns="45720"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tr-TR"/>
              <a:t>Resim eklemek için simgeyi tıklatın</a:t>
            </a:r>
            <a:endParaRPr lang="en-US" dirty="0"/>
          </a:p>
        </p:txBody>
      </p:sp>
      <p:sp>
        <p:nvSpPr>
          <p:cNvPr id="4" name="Text Placeholder 3"/>
          <p:cNvSpPr>
            <a:spLocks noGrp="1"/>
          </p:cNvSpPr>
          <p:nvPr>
            <p:ph type="body" sz="half" idx="2"/>
          </p:nvPr>
        </p:nvSpPr>
        <p:spPr>
          <a:xfrm>
            <a:off x="12915900" y="7440207"/>
            <a:ext cx="4800600" cy="2194560"/>
          </a:xfrm>
        </p:spPr>
        <p:txBody>
          <a:bodyPr lIns="91440" rIns="91440" anchor="ctr">
            <a:normAutofit/>
          </a:bodyPr>
          <a:lstStyle>
            <a:lvl1pPr marL="0" indent="0">
              <a:lnSpc>
                <a:spcPct val="100000"/>
              </a:lnSpc>
              <a:spcBef>
                <a:spcPts val="0"/>
              </a:spcBef>
              <a:buNone/>
              <a:defRPr sz="2700">
                <a:solidFill>
                  <a:schemeClr val="tx1">
                    <a:lumMod val="95000"/>
                    <a:lumOff val="5000"/>
                  </a:schemeClr>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flipV="1">
            <a:off x="12580265" y="7896159"/>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159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6192" y="877824"/>
            <a:ext cx="14580108" cy="2249424"/>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1536193" y="3429000"/>
            <a:ext cx="14580110" cy="6035040"/>
          </a:xfrm>
          <a:prstGeom prst="rect">
            <a:avLst/>
          </a:prstGeom>
        </p:spPr>
        <p:txBody>
          <a:bodyPr vert="horz" lIns="45720" tIns="45720" rIns="4572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536194" y="9706056"/>
            <a:ext cx="3231215" cy="411480"/>
          </a:xfrm>
          <a:prstGeom prst="rect">
            <a:avLst/>
          </a:prstGeom>
        </p:spPr>
        <p:txBody>
          <a:bodyPr vert="horz" lIns="91440" tIns="45720" rIns="91440" bIns="45720" rtlCol="0" anchor="ctr"/>
          <a:lstStyle>
            <a:lvl1pPr algn="l">
              <a:defRPr sz="1500">
                <a:solidFill>
                  <a:schemeClr val="tx1">
                    <a:lumMod val="95000"/>
                    <a:lumOff val="5000"/>
                  </a:schemeClr>
                </a:solidFill>
                <a:latin typeface="+mj-lt"/>
              </a:defRPr>
            </a:lvl1pPr>
          </a:lstStyle>
          <a:p>
            <a:fld id="{1D8BD707-D9CF-40AE-B4C6-C98DA3205C09}" type="datetimeFigureOut">
              <a:rPr lang="en-US" smtClean="0"/>
              <a:pPr/>
              <a:t>10/27/2023</a:t>
            </a:fld>
            <a:endParaRPr lang="en-US"/>
          </a:p>
        </p:txBody>
      </p:sp>
      <p:sp>
        <p:nvSpPr>
          <p:cNvPr id="5" name="Footer Placeholder 4"/>
          <p:cNvSpPr>
            <a:spLocks noGrp="1"/>
          </p:cNvSpPr>
          <p:nvPr>
            <p:ph type="ftr" sz="quarter" idx="3"/>
          </p:nvPr>
        </p:nvSpPr>
        <p:spPr>
          <a:xfrm>
            <a:off x="7264399" y="9706056"/>
            <a:ext cx="8852189" cy="411480"/>
          </a:xfrm>
          <a:prstGeom prst="rect">
            <a:avLst/>
          </a:prstGeom>
        </p:spPr>
        <p:txBody>
          <a:bodyPr vert="horz" lIns="91440" tIns="45720" rIns="91440" bIns="45720" rtlCol="0" anchor="ctr"/>
          <a:lstStyle>
            <a:lvl1pPr algn="r">
              <a:defRPr sz="15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6256000" y="9706056"/>
            <a:ext cx="1460501" cy="411480"/>
          </a:xfrm>
          <a:prstGeom prst="rect">
            <a:avLst/>
          </a:prstGeom>
        </p:spPr>
        <p:txBody>
          <a:bodyPr vert="horz" lIns="91440" tIns="45720" rIns="91440" bIns="45720" rtlCol="0" anchor="ctr"/>
          <a:lstStyle>
            <a:lvl1pPr algn="l">
              <a:defRPr sz="1500">
                <a:solidFill>
                  <a:schemeClr val="tx1">
                    <a:lumMod val="95000"/>
                    <a:lumOff val="5000"/>
                  </a:schemeClr>
                </a:solidFill>
                <a:latin typeface="+mj-lt"/>
              </a:defRPr>
            </a:lvl1pPr>
          </a:lstStyle>
          <a:p>
            <a:fld id="{B6F15528-21DE-4FAA-801E-634DDDAF4B2B}" type="slidenum">
              <a:rPr lang="en-US" smtClean="0"/>
              <a:pPr/>
              <a:t>‹#›</a:t>
            </a:fld>
            <a:endParaRPr lang="en-US"/>
          </a:p>
        </p:txBody>
      </p:sp>
      <p:cxnSp>
        <p:nvCxnSpPr>
          <p:cNvPr id="8" name="Straight Connector 7"/>
          <p:cNvCxnSpPr/>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00395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1371600" rtl="0" eaLnBrk="1" latinLnBrk="0" hangingPunct="1">
        <a:lnSpc>
          <a:spcPct val="80000"/>
        </a:lnSpc>
        <a:spcBef>
          <a:spcPct val="0"/>
        </a:spcBef>
        <a:buNone/>
        <a:defRPr sz="7500" kern="1200" cap="all" spc="150" baseline="0">
          <a:solidFill>
            <a:schemeClr val="tx1">
              <a:lumMod val="95000"/>
              <a:lumOff val="5000"/>
            </a:schemeClr>
          </a:solidFill>
          <a:latin typeface="+mj-lt"/>
          <a:ea typeface="+mj-ea"/>
          <a:cs typeface="+mj-cs"/>
        </a:defRPr>
      </a:lvl1pPr>
    </p:titleStyle>
    <p:bodyStyle>
      <a:lvl1pPr marL="137160" indent="-137160" algn="l" defTabSz="1371600" rtl="0" eaLnBrk="1" latinLnBrk="0" hangingPunct="1">
        <a:lnSpc>
          <a:spcPct val="90000"/>
        </a:lnSpc>
        <a:spcBef>
          <a:spcPts val="1800"/>
        </a:spcBef>
        <a:spcAft>
          <a:spcPts val="300"/>
        </a:spcAft>
        <a:buClr>
          <a:schemeClr val="accent1"/>
        </a:buClr>
        <a:buSzPct val="100000"/>
        <a:buFont typeface="Tw Cen MT" panose="020B0602020104020603" pitchFamily="34" charset="0"/>
        <a:buChar char=" "/>
        <a:defRPr sz="3300" kern="1200">
          <a:solidFill>
            <a:schemeClr val="tx1"/>
          </a:solidFill>
          <a:latin typeface="+mn-lt"/>
          <a:ea typeface="+mn-ea"/>
          <a:cs typeface="+mn-cs"/>
        </a:defRPr>
      </a:lvl1pPr>
      <a:lvl2pPr marL="39776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700" kern="1200">
          <a:solidFill>
            <a:schemeClr val="tx1"/>
          </a:solidFill>
          <a:latin typeface="+mn-lt"/>
          <a:ea typeface="+mn-ea"/>
          <a:cs typeface="+mn-cs"/>
        </a:defRPr>
      </a:lvl2pPr>
      <a:lvl3pPr marL="6720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3pPr>
      <a:lvl4pPr marL="89154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4pPr>
      <a:lvl5pPr marL="116586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5pPr>
      <a:lvl6pPr marL="137160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6pPr>
      <a:lvl7pPr marL="1591056"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7pPr>
      <a:lvl8pPr marL="1824228"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8pPr>
      <a:lvl9pPr marL="20436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5.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hyperlink" Target="https://bursaodm.meb.gov.tr/"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sp>
        <p:nvSpPr>
          <p:cNvPr id="2" name="TextBox 2"/>
          <p:cNvSpPr txBox="1"/>
          <p:nvPr/>
        </p:nvSpPr>
        <p:spPr>
          <a:xfrm>
            <a:off x="581025" y="6564087"/>
            <a:ext cx="17125950" cy="1714282"/>
          </a:xfrm>
          <a:prstGeom prst="rect">
            <a:avLst/>
          </a:prstGeom>
        </p:spPr>
        <p:txBody>
          <a:bodyPr lIns="0" tIns="0" rIns="0" bIns="0" rtlCol="0" anchor="t">
            <a:spAutoFit/>
          </a:bodyPr>
          <a:lstStyle/>
          <a:p>
            <a:pPr>
              <a:lnSpc>
                <a:spcPts val="6593"/>
              </a:lnSpc>
            </a:pPr>
            <a:r>
              <a:rPr lang="en-US" sz="7200" spc="274" dirty="0">
                <a:solidFill>
                  <a:srgbClr val="FFFFFF"/>
                </a:solidFill>
                <a:latin typeface="Times New Roman" panose="02020603050405020304" pitchFamily="18" charset="0"/>
                <a:cs typeface="Times New Roman" panose="02020603050405020304" pitchFamily="18" charset="0"/>
              </a:rPr>
              <a:t>BURSA </a:t>
            </a:r>
            <a:endParaRPr lang="tr-TR" sz="7200" spc="274" dirty="0">
              <a:solidFill>
                <a:srgbClr val="FFFFFF"/>
              </a:solidFill>
              <a:latin typeface="Times New Roman" panose="02020603050405020304" pitchFamily="18" charset="0"/>
              <a:cs typeface="Times New Roman" panose="02020603050405020304" pitchFamily="18" charset="0"/>
            </a:endParaRPr>
          </a:p>
          <a:p>
            <a:pPr>
              <a:lnSpc>
                <a:spcPts val="6593"/>
              </a:lnSpc>
            </a:pPr>
            <a:r>
              <a:rPr lang="en-US" sz="7200" spc="274" dirty="0">
                <a:solidFill>
                  <a:srgbClr val="FFFFFF"/>
                </a:solidFill>
                <a:latin typeface="Times New Roman" panose="02020603050405020304" pitchFamily="18" charset="0"/>
                <a:cs typeface="Times New Roman" panose="02020603050405020304" pitchFamily="18" charset="0"/>
              </a:rPr>
              <a:t>ÖLÇME DEĞERLENDİRME MERKEZİ</a:t>
            </a:r>
          </a:p>
        </p:txBody>
      </p:sp>
      <p:pic>
        <p:nvPicPr>
          <p:cNvPr id="7" name="Resim 6"/>
          <p:cNvPicPr>
            <a:picLocks noChangeAspect="1"/>
          </p:cNvPicPr>
          <p:nvPr/>
        </p:nvPicPr>
        <p:blipFill>
          <a:blip r:embed="rId2"/>
          <a:stretch>
            <a:fillRect/>
          </a:stretch>
        </p:blipFill>
        <p:spPr>
          <a:xfrm>
            <a:off x="6553200" y="1181100"/>
            <a:ext cx="3962400" cy="42789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grpSp>
        <p:nvGrpSpPr>
          <p:cNvPr id="2" name="Group 2"/>
          <p:cNvGrpSpPr/>
          <p:nvPr/>
        </p:nvGrpSpPr>
        <p:grpSpPr>
          <a:xfrm>
            <a:off x="1029318" y="1938338"/>
            <a:ext cx="16229363" cy="152400"/>
            <a:chOff x="0" y="0"/>
            <a:chExt cx="21639151" cy="203200"/>
          </a:xfrm>
        </p:grpSpPr>
        <p:sp>
          <p:nvSpPr>
            <p:cNvPr id="3" name="AutoShape 3"/>
            <p:cNvSpPr/>
            <p:nvPr/>
          </p:nvSpPr>
          <p:spPr>
            <a:xfrm>
              <a:off x="0" y="0"/>
              <a:ext cx="6679980" cy="203200"/>
            </a:xfrm>
            <a:prstGeom prst="rect">
              <a:avLst/>
            </a:prstGeom>
            <a:solidFill>
              <a:srgbClr val="AE8441"/>
            </a:solidFill>
          </p:spPr>
          <p:txBody>
            <a:bodyPr/>
            <a:lstStyle/>
            <a:p>
              <a:endParaRPr lang="tr-TR"/>
            </a:p>
          </p:txBody>
        </p:sp>
        <p:sp>
          <p:nvSpPr>
            <p:cNvPr id="4" name="AutoShape 4"/>
            <p:cNvSpPr/>
            <p:nvPr/>
          </p:nvSpPr>
          <p:spPr>
            <a:xfrm>
              <a:off x="7479585" y="0"/>
              <a:ext cx="6679980" cy="203200"/>
            </a:xfrm>
            <a:prstGeom prst="rect">
              <a:avLst/>
            </a:prstGeom>
            <a:solidFill>
              <a:srgbClr val="AE8441"/>
            </a:solidFill>
          </p:spPr>
          <p:txBody>
            <a:bodyPr/>
            <a:lstStyle/>
            <a:p>
              <a:endParaRPr lang="tr-TR"/>
            </a:p>
          </p:txBody>
        </p:sp>
        <p:sp>
          <p:nvSpPr>
            <p:cNvPr id="5" name="AutoShape 5"/>
            <p:cNvSpPr/>
            <p:nvPr/>
          </p:nvSpPr>
          <p:spPr>
            <a:xfrm>
              <a:off x="14959171" y="0"/>
              <a:ext cx="6679980" cy="203200"/>
            </a:xfrm>
            <a:prstGeom prst="rect">
              <a:avLst/>
            </a:prstGeom>
            <a:solidFill>
              <a:srgbClr val="AE8441"/>
            </a:solidFill>
          </p:spPr>
          <p:txBody>
            <a:bodyPr/>
            <a:lstStyle/>
            <a:p>
              <a:endParaRPr lang="tr-TR"/>
            </a:p>
          </p:txBody>
        </p:sp>
      </p:grpSp>
      <p:pic>
        <p:nvPicPr>
          <p:cNvPr id="6" name="Resim 5"/>
          <p:cNvPicPr>
            <a:picLocks noChangeAspect="1"/>
          </p:cNvPicPr>
          <p:nvPr/>
        </p:nvPicPr>
        <p:blipFill>
          <a:blip r:embed="rId2"/>
          <a:stretch>
            <a:fillRect/>
          </a:stretch>
        </p:blipFill>
        <p:spPr>
          <a:xfrm>
            <a:off x="16685607" y="8648700"/>
            <a:ext cx="1146147" cy="1237595"/>
          </a:xfrm>
          <a:prstGeom prst="rect">
            <a:avLst/>
          </a:prstGeom>
        </p:spPr>
      </p:pic>
      <p:pic>
        <p:nvPicPr>
          <p:cNvPr id="12" name="Resim 11">
            <a:extLst>
              <a:ext uri="{FF2B5EF4-FFF2-40B4-BE49-F238E27FC236}">
                <a16:creationId xmlns:a16="http://schemas.microsoft.com/office/drawing/2014/main" id="{1C226A46-32AC-80B3-BF35-91E3798239A1}"/>
              </a:ext>
            </a:extLst>
          </p:cNvPr>
          <p:cNvPicPr>
            <a:picLocks noChangeAspect="1"/>
          </p:cNvPicPr>
          <p:nvPr/>
        </p:nvPicPr>
        <p:blipFill>
          <a:blip r:embed="rId3"/>
          <a:stretch>
            <a:fillRect/>
          </a:stretch>
        </p:blipFill>
        <p:spPr>
          <a:xfrm>
            <a:off x="1524000" y="2933700"/>
            <a:ext cx="408467" cy="402371"/>
          </a:xfrm>
          <a:prstGeom prst="rect">
            <a:avLst/>
          </a:prstGeom>
        </p:spPr>
      </p:pic>
      <p:sp>
        <p:nvSpPr>
          <p:cNvPr id="10" name="Metin kutusu 9">
            <a:extLst>
              <a:ext uri="{FF2B5EF4-FFF2-40B4-BE49-F238E27FC236}">
                <a16:creationId xmlns:a16="http://schemas.microsoft.com/office/drawing/2014/main" id="{53D148BE-FD07-1427-004C-227F7D6419D1}"/>
              </a:ext>
            </a:extLst>
          </p:cNvPr>
          <p:cNvSpPr txBox="1"/>
          <p:nvPr/>
        </p:nvSpPr>
        <p:spPr>
          <a:xfrm>
            <a:off x="6258149" y="677035"/>
            <a:ext cx="5771695" cy="923330"/>
          </a:xfrm>
          <a:prstGeom prst="rect">
            <a:avLst/>
          </a:prstGeom>
          <a:noFill/>
        </p:spPr>
        <p:txBody>
          <a:bodyPr wrap="square">
            <a:spAutoFit/>
          </a:bodyPr>
          <a:lstStyle/>
          <a:p>
            <a:r>
              <a:rPr lang="tr-TR" sz="5400" dirty="0">
                <a:solidFill>
                  <a:schemeClr val="bg1"/>
                </a:solidFill>
                <a:latin typeface="Times New Roman" panose="02020603050405020304" pitchFamily="18" charset="0"/>
                <a:ea typeface="Zilla Slab Medium" panose="020B0604020202020204" charset="-94"/>
                <a:cs typeface="Times New Roman" panose="02020603050405020304" pitchFamily="18" charset="0"/>
              </a:rPr>
              <a:t>ÜÇÜNCÜ BÖLÜM</a:t>
            </a:r>
          </a:p>
        </p:txBody>
      </p:sp>
      <p:sp>
        <p:nvSpPr>
          <p:cNvPr id="11" name="Metin kutusu 10">
            <a:extLst>
              <a:ext uri="{FF2B5EF4-FFF2-40B4-BE49-F238E27FC236}">
                <a16:creationId xmlns:a16="http://schemas.microsoft.com/office/drawing/2014/main" id="{9353CAC8-1542-FD76-578D-D4232BEAC66F}"/>
              </a:ext>
            </a:extLst>
          </p:cNvPr>
          <p:cNvSpPr txBox="1"/>
          <p:nvPr/>
        </p:nvSpPr>
        <p:spPr>
          <a:xfrm>
            <a:off x="1971531" y="2766684"/>
            <a:ext cx="14563869" cy="8032968"/>
          </a:xfrm>
          <a:prstGeom prst="rect">
            <a:avLst/>
          </a:prstGeom>
          <a:noFill/>
        </p:spPr>
        <p:txBody>
          <a:bodyPr wrap="square">
            <a:spAutoFit/>
          </a:bodyPr>
          <a:lstStyle/>
          <a:p>
            <a:pPr algn="just"/>
            <a:r>
              <a:rPr lang="tr-TR" sz="4000" b="1" dirty="0">
                <a:solidFill>
                  <a:schemeClr val="bg1"/>
                </a:solidFill>
                <a:latin typeface="Times New Roman" panose="02020603050405020304" pitchFamily="18" charset="0"/>
                <a:cs typeface="Times New Roman" panose="02020603050405020304" pitchFamily="18" charset="0"/>
              </a:rPr>
              <a:t>Ortak Yazılı Sınavlar</a:t>
            </a:r>
          </a:p>
          <a:p>
            <a:pPr algn="just"/>
            <a:r>
              <a:rPr lang="tr-TR" sz="2800" b="1" dirty="0">
                <a:solidFill>
                  <a:schemeClr val="bg1"/>
                </a:solidFill>
                <a:latin typeface="Times New Roman" panose="02020603050405020304" pitchFamily="18" charset="0"/>
                <a:cs typeface="Times New Roman" panose="02020603050405020304" pitchFamily="18" charset="0"/>
              </a:rPr>
              <a:t>MADDE 6-</a:t>
            </a:r>
            <a:r>
              <a:rPr lang="tr-TR" sz="2800" dirty="0">
                <a:solidFill>
                  <a:schemeClr val="bg1"/>
                </a:solidFill>
                <a:latin typeface="Times New Roman" panose="02020603050405020304" pitchFamily="18" charset="0"/>
                <a:cs typeface="Times New Roman" panose="02020603050405020304" pitchFamily="18" charset="0"/>
              </a:rPr>
              <a:t> (1) Ortak yazılı sınavlarla ilgili aşağıdaki esaslara uyulur:</a:t>
            </a:r>
          </a:p>
          <a:p>
            <a:pPr algn="just"/>
            <a:r>
              <a:rPr lang="tr-TR" sz="2800" dirty="0">
                <a:solidFill>
                  <a:schemeClr val="bg1"/>
                </a:solidFill>
                <a:latin typeface="Times New Roman" panose="02020603050405020304" pitchFamily="18" charset="0"/>
                <a:cs typeface="Times New Roman" panose="02020603050405020304" pitchFamily="18" charset="0"/>
              </a:rPr>
              <a:t>a) Bakanlıkça belirlenen sınıf düzeyi ve derslerden ortak yazılı sınav yapılabilir. Ortak yazılı sınavın hangi sınıf düzeyinde ve hangi derslerden yapılacağı öğretim yılı başında ilan edilir.</a:t>
            </a:r>
          </a:p>
          <a:p>
            <a:pPr algn="just"/>
            <a:r>
              <a:rPr lang="tr-TR" sz="2800" dirty="0">
                <a:solidFill>
                  <a:schemeClr val="bg1"/>
                </a:solidFill>
                <a:latin typeface="Times New Roman" panose="02020603050405020304" pitchFamily="18" charset="0"/>
                <a:cs typeface="Times New Roman" panose="02020603050405020304" pitchFamily="18" charset="0"/>
              </a:rPr>
              <a:t>b) Bakanlıkça yapılacak ortak yazılı sınavlar hariç hangi sınıf düzeyinde ve hangi derslerde il/ilçe genelinde ortak yazılı sınavlar yapılacağına </a:t>
            </a:r>
            <a:r>
              <a:rPr lang="tr-TR" sz="2800" b="1" dirty="0">
                <a:solidFill>
                  <a:schemeClr val="bg1"/>
                </a:solidFill>
                <a:latin typeface="Times New Roman" panose="02020603050405020304" pitchFamily="18" charset="0"/>
                <a:cs typeface="Times New Roman" panose="02020603050405020304" pitchFamily="18" charset="0"/>
              </a:rPr>
              <a:t>İlçe Millî Eğitim Müdürleri Kurulu </a:t>
            </a:r>
            <a:r>
              <a:rPr lang="tr-TR" sz="2800" dirty="0">
                <a:solidFill>
                  <a:schemeClr val="bg1"/>
                </a:solidFill>
                <a:latin typeface="Times New Roman" panose="02020603050405020304" pitchFamily="18" charset="0"/>
                <a:cs typeface="Times New Roman" panose="02020603050405020304" pitchFamily="18" charset="0"/>
              </a:rPr>
              <a:t>tarafından karar verilir.</a:t>
            </a:r>
          </a:p>
          <a:p>
            <a:pPr algn="just"/>
            <a:r>
              <a:rPr lang="tr-TR" sz="2800" dirty="0">
                <a:solidFill>
                  <a:schemeClr val="bg1"/>
                </a:solidFill>
                <a:latin typeface="Times New Roman" panose="02020603050405020304" pitchFamily="18" charset="0"/>
                <a:cs typeface="Times New Roman" panose="02020603050405020304" pitchFamily="18" charset="0"/>
              </a:rPr>
              <a:t>c) Bakanlıkça ve İlçe Millî Eğitim Müdürleri Kurulu tarafından ortak yapılması kararlaştırılan sınavların dışında kalan sınavlar okul genelinde ortak yazılı sınav olarak yapılır.</a:t>
            </a:r>
          </a:p>
          <a:p>
            <a:pPr algn="just"/>
            <a:r>
              <a:rPr lang="tr-TR" sz="2800" dirty="0">
                <a:solidFill>
                  <a:schemeClr val="bg1"/>
                </a:solidFill>
                <a:latin typeface="Times New Roman" panose="02020603050405020304" pitchFamily="18" charset="0"/>
                <a:cs typeface="Times New Roman" panose="02020603050405020304" pitchFamily="18" charset="0"/>
              </a:rPr>
              <a:t>ç) Bakanlıkça yapılacak ortak yazılı sınavlar için Genel Müdürlük tarafından, il/ilçe ve okul geneli yapılacak ortak yazılı sınavlar için il sınıf/alan zümreleri tarafından, konu soru dağılım tablosu hazırlanır ve öğrencilere bildirilir.</a:t>
            </a:r>
          </a:p>
          <a:p>
            <a:pPr algn="just"/>
            <a:r>
              <a:rPr lang="tr-TR" sz="2800" dirty="0">
                <a:solidFill>
                  <a:schemeClr val="bg1"/>
                </a:solidFill>
                <a:latin typeface="Times New Roman" panose="02020603050405020304" pitchFamily="18" charset="0"/>
                <a:cs typeface="Times New Roman" panose="02020603050405020304" pitchFamily="18" charset="0"/>
              </a:rPr>
              <a:t>d) Kaynaştırma/bütünleştirme yoluyla eğitim ve öğretimlerine devam eden öğrencilere yönelik ölçme ve değerlendirmede BEP esas alınır.</a:t>
            </a:r>
          </a:p>
          <a:p>
            <a:pPr algn="just"/>
            <a:r>
              <a:rPr lang="tr-TR" sz="2800" dirty="0">
                <a:solidFill>
                  <a:schemeClr val="bg1"/>
                </a:solidFill>
                <a:latin typeface="Times New Roman" panose="02020603050405020304" pitchFamily="18" charset="0"/>
                <a:cs typeface="Times New Roman" panose="02020603050405020304" pitchFamily="18" charset="0"/>
              </a:rPr>
              <a:t>e) Bakanlıkça ülke genelinde yapılacak ortak yazılı sınavların soruları ve cevap anahtarları                               Genel Müdürlük tarafından hazırlanır.</a:t>
            </a:r>
          </a:p>
          <a:p>
            <a:pPr algn="just"/>
            <a:endParaRPr lang="tr-TR" sz="2800" dirty="0">
              <a:solidFill>
                <a:schemeClr val="bg1"/>
              </a:solidFill>
              <a:latin typeface="Times New Roman" panose="02020603050405020304" pitchFamily="18" charset="0"/>
              <a:cs typeface="Times New Roman" panose="02020603050405020304" pitchFamily="18" charset="0"/>
            </a:endParaRPr>
          </a:p>
          <a:p>
            <a:endParaRPr lang="tr-TR" sz="2800" dirty="0">
              <a:solidFill>
                <a:schemeClr val="bg1"/>
              </a:solidFill>
            </a:endParaRPr>
          </a:p>
        </p:txBody>
      </p:sp>
    </p:spTree>
    <p:extLst>
      <p:ext uri="{BB962C8B-B14F-4D97-AF65-F5344CB8AC3E}">
        <p14:creationId xmlns:p14="http://schemas.microsoft.com/office/powerpoint/2010/main" val="3598848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16685607" y="8648700"/>
            <a:ext cx="1146147" cy="1237595"/>
          </a:xfrm>
          <a:prstGeom prst="rect">
            <a:avLst/>
          </a:prstGeom>
        </p:spPr>
      </p:pic>
      <p:graphicFrame>
        <p:nvGraphicFramePr>
          <p:cNvPr id="2" name="Diyagram 1"/>
          <p:cNvGraphicFramePr/>
          <p:nvPr>
            <p:extLst>
              <p:ext uri="{D42A27DB-BD31-4B8C-83A1-F6EECF244321}">
                <p14:modId xmlns:p14="http://schemas.microsoft.com/office/powerpoint/2010/main" val="693197541"/>
              </p:ext>
            </p:extLst>
          </p:nvPr>
        </p:nvGraphicFramePr>
        <p:xfrm>
          <a:off x="3048000" y="1079500"/>
          <a:ext cx="12192000" cy="812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5259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16685607" y="8648700"/>
            <a:ext cx="1146147" cy="1237595"/>
          </a:xfrm>
          <a:prstGeom prst="rect">
            <a:avLst/>
          </a:prstGeom>
        </p:spPr>
      </p:pic>
      <p:pic>
        <p:nvPicPr>
          <p:cNvPr id="8" name="Resim 7">
            <a:extLst>
              <a:ext uri="{FF2B5EF4-FFF2-40B4-BE49-F238E27FC236}">
                <a16:creationId xmlns:a16="http://schemas.microsoft.com/office/drawing/2014/main" id="{D7E01615-0092-3601-3C3A-A3D4B283D850}"/>
              </a:ext>
            </a:extLst>
          </p:cNvPr>
          <p:cNvPicPr>
            <a:picLocks noChangeAspect="1"/>
          </p:cNvPicPr>
          <p:nvPr/>
        </p:nvPicPr>
        <p:blipFill>
          <a:blip r:embed="rId3"/>
          <a:stretch>
            <a:fillRect/>
          </a:stretch>
        </p:blipFill>
        <p:spPr>
          <a:xfrm>
            <a:off x="-4615072" y="303756"/>
            <a:ext cx="9230144" cy="9144793"/>
          </a:xfrm>
          <a:prstGeom prst="rect">
            <a:avLst/>
          </a:prstGeom>
        </p:spPr>
      </p:pic>
      <p:pic>
        <p:nvPicPr>
          <p:cNvPr id="9" name="Resim 8">
            <a:extLst>
              <a:ext uri="{FF2B5EF4-FFF2-40B4-BE49-F238E27FC236}">
                <a16:creationId xmlns:a16="http://schemas.microsoft.com/office/drawing/2014/main" id="{7DBCD6DB-0A56-F648-E2BF-0CF1345A14C1}"/>
              </a:ext>
            </a:extLst>
          </p:cNvPr>
          <p:cNvPicPr>
            <a:picLocks noChangeAspect="1"/>
          </p:cNvPicPr>
          <p:nvPr/>
        </p:nvPicPr>
        <p:blipFill>
          <a:blip r:embed="rId4"/>
          <a:stretch>
            <a:fillRect/>
          </a:stretch>
        </p:blipFill>
        <p:spPr>
          <a:xfrm>
            <a:off x="3815627" y="3278001"/>
            <a:ext cx="12868936" cy="3730996"/>
          </a:xfrm>
          <a:prstGeom prst="rect">
            <a:avLst/>
          </a:prstGeom>
        </p:spPr>
      </p:pic>
    </p:spTree>
    <p:extLst>
      <p:ext uri="{BB962C8B-B14F-4D97-AF65-F5344CB8AC3E}">
        <p14:creationId xmlns:p14="http://schemas.microsoft.com/office/powerpoint/2010/main" val="1200968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sp>
        <p:nvSpPr>
          <p:cNvPr id="8" name="TextBox 8"/>
          <p:cNvSpPr txBox="1"/>
          <p:nvPr/>
        </p:nvSpPr>
        <p:spPr>
          <a:xfrm>
            <a:off x="7189843" y="1566285"/>
            <a:ext cx="4316357" cy="538609"/>
          </a:xfrm>
          <a:prstGeom prst="rect">
            <a:avLst/>
          </a:prstGeom>
        </p:spPr>
        <p:txBody>
          <a:bodyPr wrap="square" lIns="0" tIns="0" rIns="0" bIns="0" rtlCol="0" anchor="t">
            <a:spAutoFit/>
          </a:bodyPr>
          <a:lstStyle/>
          <a:p>
            <a:pPr algn="just">
              <a:lnSpc>
                <a:spcPts val="4160"/>
              </a:lnSpc>
            </a:pPr>
            <a:r>
              <a:rPr lang="tr-TR" sz="3600" spc="130" dirty="0">
                <a:solidFill>
                  <a:srgbClr val="FFFFFF"/>
                </a:solidFill>
                <a:latin typeface="Roboto Bold"/>
              </a:rPr>
              <a:t>I. DÖNEM II. YAZILI </a:t>
            </a:r>
          </a:p>
        </p:txBody>
      </p:sp>
      <p:pic>
        <p:nvPicPr>
          <p:cNvPr id="6" name="Resim 5"/>
          <p:cNvPicPr>
            <a:picLocks noChangeAspect="1"/>
          </p:cNvPicPr>
          <p:nvPr/>
        </p:nvPicPr>
        <p:blipFill>
          <a:blip r:embed="rId2"/>
          <a:stretch>
            <a:fillRect/>
          </a:stretch>
        </p:blipFill>
        <p:spPr>
          <a:xfrm>
            <a:off x="16650101" y="8572500"/>
            <a:ext cx="1143172" cy="1234626"/>
          </a:xfrm>
          <a:prstGeom prst="rect">
            <a:avLst/>
          </a:prstGeom>
        </p:spPr>
      </p:pic>
      <p:pic>
        <p:nvPicPr>
          <p:cNvPr id="9" name="Resim 8"/>
          <p:cNvPicPr>
            <a:picLocks noChangeAspect="1"/>
          </p:cNvPicPr>
          <p:nvPr/>
        </p:nvPicPr>
        <p:blipFill>
          <a:blip r:embed="rId3"/>
          <a:stretch>
            <a:fillRect/>
          </a:stretch>
        </p:blipFill>
        <p:spPr>
          <a:xfrm>
            <a:off x="4738739" y="3953287"/>
            <a:ext cx="792549" cy="789816"/>
          </a:xfrm>
          <a:prstGeom prst="rect">
            <a:avLst/>
          </a:prstGeom>
        </p:spPr>
      </p:pic>
      <p:pic>
        <p:nvPicPr>
          <p:cNvPr id="11" name="Resim 10"/>
          <p:cNvPicPr>
            <a:picLocks noChangeAspect="1"/>
          </p:cNvPicPr>
          <p:nvPr/>
        </p:nvPicPr>
        <p:blipFill>
          <a:blip r:embed="rId4"/>
          <a:stretch>
            <a:fillRect/>
          </a:stretch>
        </p:blipFill>
        <p:spPr>
          <a:xfrm>
            <a:off x="10744200" y="3967801"/>
            <a:ext cx="792549" cy="786452"/>
          </a:xfrm>
          <a:prstGeom prst="rect">
            <a:avLst/>
          </a:prstGeom>
        </p:spPr>
      </p:pic>
      <p:sp>
        <p:nvSpPr>
          <p:cNvPr id="24" name="TextBox 8">
            <a:extLst>
              <a:ext uri="{FF2B5EF4-FFF2-40B4-BE49-F238E27FC236}">
                <a16:creationId xmlns:a16="http://schemas.microsoft.com/office/drawing/2014/main" id="{1C47F352-CB1A-7EAB-4808-6426B2675A77}"/>
              </a:ext>
            </a:extLst>
          </p:cNvPr>
          <p:cNvSpPr txBox="1"/>
          <p:nvPr/>
        </p:nvSpPr>
        <p:spPr>
          <a:xfrm>
            <a:off x="4800000" y="5198864"/>
            <a:ext cx="3582000" cy="2154436"/>
          </a:xfrm>
          <a:prstGeom prst="rect">
            <a:avLst/>
          </a:prstGeom>
        </p:spPr>
        <p:txBody>
          <a:bodyPr wrap="square" lIns="0" tIns="0" rIns="0" bIns="0" rtlCol="0" anchor="t">
            <a:spAutoFit/>
          </a:bodyPr>
          <a:lstStyle/>
          <a:p>
            <a:pPr algn="just">
              <a:lnSpc>
                <a:spcPts val="4160"/>
              </a:lnSpc>
            </a:pPr>
            <a:r>
              <a:rPr lang="tr-TR" sz="3600" spc="130" dirty="0">
                <a:solidFill>
                  <a:srgbClr val="FFFFFF"/>
                </a:solidFill>
                <a:latin typeface="Roboto Bold"/>
              </a:rPr>
              <a:t>26 Aralık 2023</a:t>
            </a:r>
          </a:p>
          <a:p>
            <a:pPr algn="just">
              <a:lnSpc>
                <a:spcPts val="4160"/>
              </a:lnSpc>
            </a:pPr>
            <a:endParaRPr lang="tr-TR" sz="3600" spc="130" dirty="0">
              <a:solidFill>
                <a:srgbClr val="FFFFFF"/>
              </a:solidFill>
              <a:latin typeface="Roboto Bold"/>
            </a:endParaRPr>
          </a:p>
          <a:p>
            <a:pPr algn="just">
              <a:lnSpc>
                <a:spcPts val="4160"/>
              </a:lnSpc>
            </a:pPr>
            <a:r>
              <a:rPr lang="tr-TR" sz="3600" spc="130" dirty="0">
                <a:solidFill>
                  <a:srgbClr val="FFFFFF"/>
                </a:solidFill>
                <a:latin typeface="Roboto Bold"/>
              </a:rPr>
              <a:t>TÜRKÇE </a:t>
            </a:r>
          </a:p>
          <a:p>
            <a:pPr algn="just">
              <a:lnSpc>
                <a:spcPts val="4160"/>
              </a:lnSpc>
            </a:pPr>
            <a:r>
              <a:rPr lang="tr-TR" sz="3600" spc="130" dirty="0">
                <a:solidFill>
                  <a:srgbClr val="FFFFFF"/>
                </a:solidFill>
                <a:latin typeface="Roboto Bold"/>
              </a:rPr>
              <a:t>MATEMATİK </a:t>
            </a:r>
          </a:p>
        </p:txBody>
      </p:sp>
      <p:sp>
        <p:nvSpPr>
          <p:cNvPr id="26" name="TextBox 8">
            <a:extLst>
              <a:ext uri="{FF2B5EF4-FFF2-40B4-BE49-F238E27FC236}">
                <a16:creationId xmlns:a16="http://schemas.microsoft.com/office/drawing/2014/main" id="{A9564BF0-AE0B-854B-9680-7CC861E13851}"/>
              </a:ext>
            </a:extLst>
          </p:cNvPr>
          <p:cNvSpPr txBox="1"/>
          <p:nvPr/>
        </p:nvSpPr>
        <p:spPr>
          <a:xfrm>
            <a:off x="10972200" y="5192639"/>
            <a:ext cx="5563200" cy="2154436"/>
          </a:xfrm>
          <a:prstGeom prst="rect">
            <a:avLst/>
          </a:prstGeom>
        </p:spPr>
        <p:txBody>
          <a:bodyPr wrap="square" lIns="0" tIns="0" rIns="0" bIns="0" rtlCol="0" anchor="t">
            <a:spAutoFit/>
          </a:bodyPr>
          <a:lstStyle/>
          <a:p>
            <a:pPr algn="just">
              <a:lnSpc>
                <a:spcPts val="4160"/>
              </a:lnSpc>
            </a:pPr>
            <a:r>
              <a:rPr lang="tr-TR" sz="3600" spc="130" dirty="0">
                <a:solidFill>
                  <a:srgbClr val="FFFFFF"/>
                </a:solidFill>
                <a:latin typeface="Roboto Bold"/>
              </a:rPr>
              <a:t>27 Aralık 2023 </a:t>
            </a:r>
          </a:p>
          <a:p>
            <a:pPr algn="just">
              <a:lnSpc>
                <a:spcPts val="4160"/>
              </a:lnSpc>
            </a:pPr>
            <a:endParaRPr lang="tr-TR" sz="3600" spc="130" dirty="0">
              <a:solidFill>
                <a:srgbClr val="FFFFFF"/>
              </a:solidFill>
              <a:latin typeface="Roboto Bold"/>
            </a:endParaRPr>
          </a:p>
          <a:p>
            <a:pPr algn="just">
              <a:lnSpc>
                <a:spcPts val="4160"/>
              </a:lnSpc>
            </a:pPr>
            <a:r>
              <a:rPr lang="tr-TR" sz="3600" spc="130" dirty="0">
                <a:solidFill>
                  <a:srgbClr val="FFFFFF"/>
                </a:solidFill>
                <a:latin typeface="Roboto Bold"/>
              </a:rPr>
              <a:t>TÜRK DİLİ VE EDEBİYATI</a:t>
            </a:r>
          </a:p>
          <a:p>
            <a:pPr algn="just">
              <a:lnSpc>
                <a:spcPts val="4160"/>
              </a:lnSpc>
            </a:pPr>
            <a:r>
              <a:rPr lang="tr-TR" sz="3600" spc="130" dirty="0">
                <a:solidFill>
                  <a:srgbClr val="FFFFFF"/>
                </a:solidFill>
                <a:latin typeface="Roboto Bold"/>
              </a:rPr>
              <a:t>MATEMATİK </a:t>
            </a:r>
          </a:p>
        </p:txBody>
      </p:sp>
      <p:sp>
        <p:nvSpPr>
          <p:cNvPr id="18" name="TextBox 8">
            <a:extLst>
              <a:ext uri="{FF2B5EF4-FFF2-40B4-BE49-F238E27FC236}">
                <a16:creationId xmlns:a16="http://schemas.microsoft.com/office/drawing/2014/main" id="{16CE39B9-7D3E-7D0B-B7CC-CD211DDAF318}"/>
              </a:ext>
            </a:extLst>
          </p:cNvPr>
          <p:cNvSpPr txBox="1"/>
          <p:nvPr/>
        </p:nvSpPr>
        <p:spPr>
          <a:xfrm>
            <a:off x="5783580" y="4081309"/>
            <a:ext cx="2340409" cy="538609"/>
          </a:xfrm>
          <a:prstGeom prst="rect">
            <a:avLst/>
          </a:prstGeom>
        </p:spPr>
        <p:txBody>
          <a:bodyPr wrap="square" lIns="0" tIns="0" rIns="0" bIns="0" rtlCol="0" anchor="t">
            <a:spAutoFit/>
          </a:bodyPr>
          <a:lstStyle/>
          <a:p>
            <a:pPr algn="just">
              <a:lnSpc>
                <a:spcPts val="4160"/>
              </a:lnSpc>
            </a:pPr>
            <a:r>
              <a:rPr lang="tr-TR" sz="3600" spc="130" dirty="0">
                <a:solidFill>
                  <a:srgbClr val="FFFFFF"/>
                </a:solidFill>
                <a:latin typeface="Roboto Bold"/>
              </a:rPr>
              <a:t>6. SINIF</a:t>
            </a:r>
          </a:p>
        </p:txBody>
      </p:sp>
      <p:sp>
        <p:nvSpPr>
          <p:cNvPr id="20" name="TextBox 8">
            <a:extLst>
              <a:ext uri="{FF2B5EF4-FFF2-40B4-BE49-F238E27FC236}">
                <a16:creationId xmlns:a16="http://schemas.microsoft.com/office/drawing/2014/main" id="{44E7CD92-D754-010C-7A31-3E8E9F8682AD}"/>
              </a:ext>
            </a:extLst>
          </p:cNvPr>
          <p:cNvSpPr txBox="1"/>
          <p:nvPr/>
        </p:nvSpPr>
        <p:spPr>
          <a:xfrm>
            <a:off x="11936357" y="4117370"/>
            <a:ext cx="3634886" cy="538609"/>
          </a:xfrm>
          <a:prstGeom prst="rect">
            <a:avLst/>
          </a:prstGeom>
        </p:spPr>
        <p:txBody>
          <a:bodyPr wrap="square" lIns="0" tIns="0" rIns="0" bIns="0" rtlCol="0" anchor="t">
            <a:spAutoFit/>
          </a:bodyPr>
          <a:lstStyle/>
          <a:p>
            <a:pPr algn="just">
              <a:lnSpc>
                <a:spcPts val="4160"/>
              </a:lnSpc>
            </a:pPr>
            <a:r>
              <a:rPr lang="tr-TR" sz="3600" spc="130" dirty="0">
                <a:solidFill>
                  <a:srgbClr val="FFFFFF"/>
                </a:solidFill>
                <a:latin typeface="Roboto Bold"/>
              </a:rPr>
              <a:t>9. SINIF</a:t>
            </a:r>
          </a:p>
        </p:txBody>
      </p:sp>
      <p:pic>
        <p:nvPicPr>
          <p:cNvPr id="23" name="Resim 22">
            <a:extLst>
              <a:ext uri="{FF2B5EF4-FFF2-40B4-BE49-F238E27FC236}">
                <a16:creationId xmlns:a16="http://schemas.microsoft.com/office/drawing/2014/main" id="{12DBE3AE-5FB0-548E-B966-7EB9A7275336}"/>
              </a:ext>
            </a:extLst>
          </p:cNvPr>
          <p:cNvPicPr>
            <a:picLocks noChangeAspect="1"/>
          </p:cNvPicPr>
          <p:nvPr/>
        </p:nvPicPr>
        <p:blipFill>
          <a:blip r:embed="rId5"/>
          <a:stretch>
            <a:fillRect/>
          </a:stretch>
        </p:blipFill>
        <p:spPr>
          <a:xfrm>
            <a:off x="1295400" y="2529765"/>
            <a:ext cx="16228959" cy="152413"/>
          </a:xfrm>
          <a:prstGeom prst="rect">
            <a:avLst/>
          </a:prstGeom>
        </p:spPr>
      </p:pic>
    </p:spTree>
    <p:extLst>
      <p:ext uri="{BB962C8B-B14F-4D97-AF65-F5344CB8AC3E}">
        <p14:creationId xmlns:p14="http://schemas.microsoft.com/office/powerpoint/2010/main" val="2180311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sp>
        <p:nvSpPr>
          <p:cNvPr id="7" name="TextBox 7"/>
          <p:cNvSpPr txBox="1"/>
          <p:nvPr/>
        </p:nvSpPr>
        <p:spPr>
          <a:xfrm>
            <a:off x="2022892" y="495300"/>
            <a:ext cx="14243755" cy="2051844"/>
          </a:xfrm>
          <a:prstGeom prst="rect">
            <a:avLst/>
          </a:prstGeom>
        </p:spPr>
        <p:txBody>
          <a:bodyPr lIns="0" tIns="0" rIns="0" bIns="0" rtlCol="0" anchor="t">
            <a:spAutoFit/>
          </a:bodyPr>
          <a:lstStyle/>
          <a:p>
            <a:pPr algn="ctr">
              <a:lnSpc>
                <a:spcPts val="8040"/>
              </a:lnSpc>
            </a:pPr>
            <a:r>
              <a:rPr lang="tr-TR" sz="6700" spc="134" dirty="0">
                <a:solidFill>
                  <a:srgbClr val="FFFFFF"/>
                </a:solidFill>
                <a:latin typeface="Zilla Slab Medium"/>
              </a:rPr>
              <a:t>BAKANLIK TARAFINDAN YAPILACAK MERKEZİ SINAVLAR</a:t>
            </a:r>
            <a:endParaRPr lang="en-US" sz="6700" spc="134" dirty="0">
              <a:solidFill>
                <a:srgbClr val="FFFFFF"/>
              </a:solidFill>
              <a:latin typeface="Zilla Slab Medium"/>
            </a:endParaRPr>
          </a:p>
        </p:txBody>
      </p:sp>
      <p:pic>
        <p:nvPicPr>
          <p:cNvPr id="6" name="Resim 5"/>
          <p:cNvPicPr>
            <a:picLocks noChangeAspect="1"/>
          </p:cNvPicPr>
          <p:nvPr/>
        </p:nvPicPr>
        <p:blipFill>
          <a:blip r:embed="rId2"/>
          <a:stretch>
            <a:fillRect/>
          </a:stretch>
        </p:blipFill>
        <p:spPr>
          <a:xfrm>
            <a:off x="16650101" y="8572500"/>
            <a:ext cx="1143172" cy="1234626"/>
          </a:xfrm>
          <a:prstGeom prst="rect">
            <a:avLst/>
          </a:prstGeom>
        </p:spPr>
      </p:pic>
      <p:pic>
        <p:nvPicPr>
          <p:cNvPr id="14" name="Resim 13">
            <a:extLst>
              <a:ext uri="{FF2B5EF4-FFF2-40B4-BE49-F238E27FC236}">
                <a16:creationId xmlns:a16="http://schemas.microsoft.com/office/drawing/2014/main" id="{5F1383B2-E96A-D6B4-DB8D-BF4DEF8002A4}"/>
              </a:ext>
            </a:extLst>
          </p:cNvPr>
          <p:cNvPicPr>
            <a:picLocks noChangeAspect="1"/>
          </p:cNvPicPr>
          <p:nvPr/>
        </p:nvPicPr>
        <p:blipFill>
          <a:blip r:embed="rId3"/>
          <a:stretch>
            <a:fillRect/>
          </a:stretch>
        </p:blipFill>
        <p:spPr>
          <a:xfrm>
            <a:off x="1390381" y="3238500"/>
            <a:ext cx="405825" cy="399629"/>
          </a:xfrm>
          <a:prstGeom prst="rect">
            <a:avLst/>
          </a:prstGeom>
        </p:spPr>
      </p:pic>
      <p:sp>
        <p:nvSpPr>
          <p:cNvPr id="16" name="Metin kutusu 15">
            <a:extLst>
              <a:ext uri="{FF2B5EF4-FFF2-40B4-BE49-F238E27FC236}">
                <a16:creationId xmlns:a16="http://schemas.microsoft.com/office/drawing/2014/main" id="{8F5C8B46-D680-851E-2DBB-853CAB5C2450}"/>
              </a:ext>
            </a:extLst>
          </p:cNvPr>
          <p:cNvSpPr txBox="1"/>
          <p:nvPr/>
        </p:nvSpPr>
        <p:spPr>
          <a:xfrm>
            <a:off x="1921713" y="3114909"/>
            <a:ext cx="14344933" cy="6063198"/>
          </a:xfrm>
          <a:prstGeom prst="rect">
            <a:avLst/>
          </a:prstGeom>
          <a:noFill/>
        </p:spPr>
        <p:txBody>
          <a:bodyPr wrap="square">
            <a:spAutoFit/>
          </a:bodyPr>
          <a:lstStyle/>
          <a:p>
            <a:pPr algn="just"/>
            <a:r>
              <a:rPr lang="tr-TR" sz="4000" dirty="0">
                <a:solidFill>
                  <a:schemeClr val="bg1"/>
                </a:solidFill>
                <a:latin typeface="Times New Roman" panose="02020603050405020304" pitchFamily="18" charset="0"/>
                <a:cs typeface="Times New Roman" panose="02020603050405020304" pitchFamily="18" charset="0"/>
              </a:rPr>
              <a:t>Ortak sınavlarda çoktan seçmeli sorular kullanılacaktır.</a:t>
            </a:r>
          </a:p>
          <a:p>
            <a:pPr algn="just"/>
            <a:endParaRPr lang="tr-TR" sz="4000" dirty="0">
              <a:solidFill>
                <a:schemeClr val="bg1"/>
              </a:solidFill>
              <a:latin typeface="Times New Roman" panose="02020603050405020304" pitchFamily="18" charset="0"/>
              <a:cs typeface="Times New Roman" panose="02020603050405020304" pitchFamily="18" charset="0"/>
            </a:endParaRPr>
          </a:p>
          <a:p>
            <a:pPr algn="just"/>
            <a:r>
              <a:rPr lang="tr-TR" sz="4000" dirty="0">
                <a:solidFill>
                  <a:schemeClr val="bg1"/>
                </a:solidFill>
                <a:latin typeface="Times New Roman" panose="02020603050405020304" pitchFamily="18" charset="0"/>
                <a:cs typeface="Times New Roman" panose="02020603050405020304" pitchFamily="18" charset="0"/>
              </a:rPr>
              <a:t>Ortak sınavlarda kullanılacak sorular MEB ÖDSGM tarafından hazırlanacaktır.</a:t>
            </a:r>
          </a:p>
          <a:p>
            <a:pPr algn="just"/>
            <a:endParaRPr lang="tr-TR" sz="4000" dirty="0">
              <a:solidFill>
                <a:schemeClr val="bg1"/>
              </a:solidFill>
              <a:latin typeface="Times New Roman" panose="02020603050405020304" pitchFamily="18" charset="0"/>
              <a:cs typeface="Times New Roman" panose="02020603050405020304" pitchFamily="18" charset="0"/>
            </a:endParaRPr>
          </a:p>
          <a:p>
            <a:pPr algn="just"/>
            <a:r>
              <a:rPr lang="tr-TR" sz="4000" dirty="0">
                <a:solidFill>
                  <a:schemeClr val="bg1"/>
                </a:solidFill>
                <a:latin typeface="Times New Roman" panose="02020603050405020304" pitchFamily="18" charset="0"/>
                <a:cs typeface="Times New Roman" panose="02020603050405020304" pitchFamily="18" charset="0"/>
              </a:rPr>
              <a:t>Konu-soru dağılım tabloları ve sınav uygulamasına yönelik örnek sınav  yayımlanacaktır.</a:t>
            </a:r>
          </a:p>
          <a:p>
            <a:pPr algn="just"/>
            <a:endParaRPr lang="tr-TR" sz="4000" dirty="0">
              <a:solidFill>
                <a:schemeClr val="bg1"/>
              </a:solidFill>
              <a:latin typeface="Times New Roman" panose="02020603050405020304" pitchFamily="18" charset="0"/>
              <a:cs typeface="Times New Roman" panose="02020603050405020304" pitchFamily="18" charset="0"/>
            </a:endParaRPr>
          </a:p>
          <a:p>
            <a:endParaRPr lang="tr-TR" sz="4000" dirty="0">
              <a:solidFill>
                <a:schemeClr val="bg1"/>
              </a:solidFill>
            </a:endParaRPr>
          </a:p>
          <a:p>
            <a:endParaRPr lang="tr-TR" sz="2800" dirty="0">
              <a:solidFill>
                <a:schemeClr val="bg1"/>
              </a:solidFill>
            </a:endParaRPr>
          </a:p>
        </p:txBody>
      </p:sp>
      <p:pic>
        <p:nvPicPr>
          <p:cNvPr id="29" name="Resim 28">
            <a:extLst>
              <a:ext uri="{FF2B5EF4-FFF2-40B4-BE49-F238E27FC236}">
                <a16:creationId xmlns:a16="http://schemas.microsoft.com/office/drawing/2014/main" id="{1B1EAC93-C81A-745C-738C-FC4B00EFD6D7}"/>
              </a:ext>
            </a:extLst>
          </p:cNvPr>
          <p:cNvPicPr>
            <a:picLocks noChangeAspect="1"/>
          </p:cNvPicPr>
          <p:nvPr/>
        </p:nvPicPr>
        <p:blipFill>
          <a:blip r:embed="rId4"/>
          <a:stretch>
            <a:fillRect/>
          </a:stretch>
        </p:blipFill>
        <p:spPr>
          <a:xfrm>
            <a:off x="1390381" y="4533900"/>
            <a:ext cx="408467" cy="402371"/>
          </a:xfrm>
          <a:prstGeom prst="rect">
            <a:avLst/>
          </a:prstGeom>
        </p:spPr>
      </p:pic>
      <p:pic>
        <p:nvPicPr>
          <p:cNvPr id="30" name="Resim 29">
            <a:extLst>
              <a:ext uri="{FF2B5EF4-FFF2-40B4-BE49-F238E27FC236}">
                <a16:creationId xmlns:a16="http://schemas.microsoft.com/office/drawing/2014/main" id="{9AF4181C-6A38-F9CF-EAC6-A0721A1B14BC}"/>
              </a:ext>
            </a:extLst>
          </p:cNvPr>
          <p:cNvPicPr>
            <a:picLocks noChangeAspect="1"/>
          </p:cNvPicPr>
          <p:nvPr/>
        </p:nvPicPr>
        <p:blipFill>
          <a:blip r:embed="rId4"/>
          <a:stretch>
            <a:fillRect/>
          </a:stretch>
        </p:blipFill>
        <p:spPr>
          <a:xfrm>
            <a:off x="1387738" y="6334653"/>
            <a:ext cx="408467" cy="402371"/>
          </a:xfrm>
          <a:prstGeom prst="rect">
            <a:avLst/>
          </a:prstGeom>
        </p:spPr>
      </p:pic>
      <p:pic>
        <p:nvPicPr>
          <p:cNvPr id="2" name="Resim 1">
            <a:extLst>
              <a:ext uri="{FF2B5EF4-FFF2-40B4-BE49-F238E27FC236}">
                <a16:creationId xmlns:a16="http://schemas.microsoft.com/office/drawing/2014/main" id="{66D18801-AD46-57ED-0B29-04962A2CB239}"/>
              </a:ext>
            </a:extLst>
          </p:cNvPr>
          <p:cNvPicPr>
            <a:picLocks noChangeAspect="1"/>
          </p:cNvPicPr>
          <p:nvPr/>
        </p:nvPicPr>
        <p:blipFill>
          <a:blip r:embed="rId5"/>
          <a:stretch>
            <a:fillRect/>
          </a:stretch>
        </p:blipFill>
        <p:spPr>
          <a:xfrm>
            <a:off x="992728" y="2678613"/>
            <a:ext cx="16228959" cy="152413"/>
          </a:xfrm>
          <a:prstGeom prst="rect">
            <a:avLst/>
          </a:prstGeom>
        </p:spPr>
      </p:pic>
    </p:spTree>
    <p:extLst>
      <p:ext uri="{BB962C8B-B14F-4D97-AF65-F5344CB8AC3E}">
        <p14:creationId xmlns:p14="http://schemas.microsoft.com/office/powerpoint/2010/main" val="2709831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sp>
        <p:nvSpPr>
          <p:cNvPr id="7" name="TextBox 7"/>
          <p:cNvSpPr txBox="1"/>
          <p:nvPr/>
        </p:nvSpPr>
        <p:spPr>
          <a:xfrm>
            <a:off x="2022892" y="495300"/>
            <a:ext cx="14243755" cy="2051844"/>
          </a:xfrm>
          <a:prstGeom prst="rect">
            <a:avLst/>
          </a:prstGeom>
        </p:spPr>
        <p:txBody>
          <a:bodyPr lIns="0" tIns="0" rIns="0" bIns="0" rtlCol="0" anchor="t">
            <a:spAutoFit/>
          </a:bodyPr>
          <a:lstStyle/>
          <a:p>
            <a:pPr algn="ctr">
              <a:lnSpc>
                <a:spcPts val="8040"/>
              </a:lnSpc>
            </a:pPr>
            <a:r>
              <a:rPr lang="tr-TR" sz="6700" spc="134" dirty="0">
                <a:solidFill>
                  <a:srgbClr val="FFFFFF"/>
                </a:solidFill>
                <a:latin typeface="Zilla Slab Medium"/>
              </a:rPr>
              <a:t>BAKANLIK TARAFINDAN YAPILACAK MERKEZİ SINAVLAR</a:t>
            </a:r>
            <a:endParaRPr lang="en-US" sz="6700" spc="134" dirty="0">
              <a:solidFill>
                <a:srgbClr val="FFFFFF"/>
              </a:solidFill>
              <a:latin typeface="Zilla Slab Medium"/>
            </a:endParaRPr>
          </a:p>
        </p:txBody>
      </p:sp>
      <p:pic>
        <p:nvPicPr>
          <p:cNvPr id="6" name="Resim 5"/>
          <p:cNvPicPr>
            <a:picLocks noChangeAspect="1"/>
          </p:cNvPicPr>
          <p:nvPr/>
        </p:nvPicPr>
        <p:blipFill>
          <a:blip r:embed="rId2"/>
          <a:stretch>
            <a:fillRect/>
          </a:stretch>
        </p:blipFill>
        <p:spPr>
          <a:xfrm>
            <a:off x="16650101" y="8572500"/>
            <a:ext cx="1143172" cy="1234626"/>
          </a:xfrm>
          <a:prstGeom prst="rect">
            <a:avLst/>
          </a:prstGeom>
        </p:spPr>
      </p:pic>
      <p:pic>
        <p:nvPicPr>
          <p:cNvPr id="14" name="Resim 13">
            <a:extLst>
              <a:ext uri="{FF2B5EF4-FFF2-40B4-BE49-F238E27FC236}">
                <a16:creationId xmlns:a16="http://schemas.microsoft.com/office/drawing/2014/main" id="{5F1383B2-E96A-D6B4-DB8D-BF4DEF8002A4}"/>
              </a:ext>
            </a:extLst>
          </p:cNvPr>
          <p:cNvPicPr>
            <a:picLocks noChangeAspect="1"/>
          </p:cNvPicPr>
          <p:nvPr/>
        </p:nvPicPr>
        <p:blipFill>
          <a:blip r:embed="rId3"/>
          <a:stretch>
            <a:fillRect/>
          </a:stretch>
        </p:blipFill>
        <p:spPr>
          <a:xfrm>
            <a:off x="1390381" y="3238500"/>
            <a:ext cx="405825" cy="399629"/>
          </a:xfrm>
          <a:prstGeom prst="rect">
            <a:avLst/>
          </a:prstGeom>
        </p:spPr>
      </p:pic>
      <p:sp>
        <p:nvSpPr>
          <p:cNvPr id="16" name="Metin kutusu 15">
            <a:extLst>
              <a:ext uri="{FF2B5EF4-FFF2-40B4-BE49-F238E27FC236}">
                <a16:creationId xmlns:a16="http://schemas.microsoft.com/office/drawing/2014/main" id="{8F5C8B46-D680-851E-2DBB-853CAB5C2450}"/>
              </a:ext>
            </a:extLst>
          </p:cNvPr>
          <p:cNvSpPr txBox="1"/>
          <p:nvPr/>
        </p:nvSpPr>
        <p:spPr>
          <a:xfrm>
            <a:off x="1921713" y="3114909"/>
            <a:ext cx="14344933" cy="6063198"/>
          </a:xfrm>
          <a:prstGeom prst="rect">
            <a:avLst/>
          </a:prstGeom>
          <a:noFill/>
        </p:spPr>
        <p:txBody>
          <a:bodyPr wrap="square">
            <a:spAutoFit/>
          </a:bodyPr>
          <a:lstStyle/>
          <a:p>
            <a:pPr algn="just"/>
            <a:r>
              <a:rPr lang="tr-TR" sz="4000" dirty="0">
                <a:solidFill>
                  <a:schemeClr val="bg1"/>
                </a:solidFill>
                <a:latin typeface="Times New Roman" panose="02020603050405020304" pitchFamily="18" charset="0"/>
                <a:cs typeface="Times New Roman" panose="02020603050405020304" pitchFamily="18" charset="0"/>
              </a:rPr>
              <a:t>Ders kitapları ve çerçeve planda bulunan kazanımlar süreç için kılavuz olacaktır.</a:t>
            </a:r>
          </a:p>
          <a:p>
            <a:pPr algn="just"/>
            <a:endParaRPr lang="tr-TR" sz="4000" dirty="0">
              <a:solidFill>
                <a:schemeClr val="bg1"/>
              </a:solidFill>
              <a:latin typeface="Times New Roman" panose="02020603050405020304" pitchFamily="18" charset="0"/>
              <a:cs typeface="Times New Roman" panose="02020603050405020304" pitchFamily="18" charset="0"/>
            </a:endParaRPr>
          </a:p>
          <a:p>
            <a:pPr algn="just"/>
            <a:r>
              <a:rPr lang="tr-TR" sz="4000" dirty="0">
                <a:solidFill>
                  <a:schemeClr val="bg1"/>
                </a:solidFill>
                <a:latin typeface="Times New Roman" panose="02020603050405020304" pitchFamily="18" charset="0"/>
                <a:cs typeface="Times New Roman" panose="02020603050405020304" pitchFamily="18" charset="0"/>
              </a:rPr>
              <a:t>İkili eğitim yapılan okullar için aynı güçlük düzeyinde farklı sorular sorulacaktır.</a:t>
            </a:r>
          </a:p>
          <a:p>
            <a:pPr algn="just"/>
            <a:endParaRPr lang="tr-TR" sz="4000" dirty="0">
              <a:solidFill>
                <a:schemeClr val="bg1"/>
              </a:solidFill>
              <a:latin typeface="Times New Roman" panose="02020603050405020304" pitchFamily="18" charset="0"/>
              <a:cs typeface="Times New Roman" panose="02020603050405020304" pitchFamily="18" charset="0"/>
            </a:endParaRPr>
          </a:p>
          <a:p>
            <a:pPr algn="just"/>
            <a:r>
              <a:rPr lang="tr-TR" sz="4000" dirty="0">
                <a:solidFill>
                  <a:schemeClr val="bg1"/>
                </a:solidFill>
                <a:latin typeface="Times New Roman" panose="02020603050405020304" pitchFamily="18" charset="0"/>
                <a:cs typeface="Times New Roman" panose="02020603050405020304" pitchFamily="18" charset="0"/>
              </a:rPr>
              <a:t>Ortak yazılı sınavların yapılacağı tarihlerde başka sınav yapılmayacaktır.</a:t>
            </a:r>
          </a:p>
          <a:p>
            <a:endParaRPr lang="tr-TR" sz="4000" dirty="0">
              <a:solidFill>
                <a:schemeClr val="bg1"/>
              </a:solidFill>
            </a:endParaRPr>
          </a:p>
          <a:p>
            <a:endParaRPr lang="tr-TR" sz="2800" dirty="0">
              <a:solidFill>
                <a:schemeClr val="bg1"/>
              </a:solidFill>
            </a:endParaRPr>
          </a:p>
        </p:txBody>
      </p:sp>
      <p:pic>
        <p:nvPicPr>
          <p:cNvPr id="2" name="Resim 1">
            <a:extLst>
              <a:ext uri="{FF2B5EF4-FFF2-40B4-BE49-F238E27FC236}">
                <a16:creationId xmlns:a16="http://schemas.microsoft.com/office/drawing/2014/main" id="{5E6412E3-B767-122E-A315-89B68BE9B817}"/>
              </a:ext>
            </a:extLst>
          </p:cNvPr>
          <p:cNvPicPr>
            <a:picLocks noChangeAspect="1"/>
          </p:cNvPicPr>
          <p:nvPr/>
        </p:nvPicPr>
        <p:blipFill>
          <a:blip r:embed="rId4"/>
          <a:stretch>
            <a:fillRect/>
          </a:stretch>
        </p:blipFill>
        <p:spPr>
          <a:xfrm>
            <a:off x="1389059" y="5143500"/>
            <a:ext cx="408467" cy="402371"/>
          </a:xfrm>
          <a:prstGeom prst="rect">
            <a:avLst/>
          </a:prstGeom>
        </p:spPr>
      </p:pic>
      <p:pic>
        <p:nvPicPr>
          <p:cNvPr id="3" name="Resim 2">
            <a:extLst>
              <a:ext uri="{FF2B5EF4-FFF2-40B4-BE49-F238E27FC236}">
                <a16:creationId xmlns:a16="http://schemas.microsoft.com/office/drawing/2014/main" id="{04A3D240-651B-1AAB-8055-E89C83A8CBEF}"/>
              </a:ext>
            </a:extLst>
          </p:cNvPr>
          <p:cNvPicPr>
            <a:picLocks noChangeAspect="1"/>
          </p:cNvPicPr>
          <p:nvPr/>
        </p:nvPicPr>
        <p:blipFill>
          <a:blip r:embed="rId4"/>
          <a:stretch>
            <a:fillRect/>
          </a:stretch>
        </p:blipFill>
        <p:spPr>
          <a:xfrm>
            <a:off x="1389059" y="6995725"/>
            <a:ext cx="408467" cy="402371"/>
          </a:xfrm>
          <a:prstGeom prst="rect">
            <a:avLst/>
          </a:prstGeom>
        </p:spPr>
      </p:pic>
      <p:pic>
        <p:nvPicPr>
          <p:cNvPr id="4" name="Resim 3">
            <a:extLst>
              <a:ext uri="{FF2B5EF4-FFF2-40B4-BE49-F238E27FC236}">
                <a16:creationId xmlns:a16="http://schemas.microsoft.com/office/drawing/2014/main" id="{222DDAF0-929C-11C3-16D4-7128CAE35DD2}"/>
              </a:ext>
            </a:extLst>
          </p:cNvPr>
          <p:cNvPicPr>
            <a:picLocks noChangeAspect="1"/>
          </p:cNvPicPr>
          <p:nvPr/>
        </p:nvPicPr>
        <p:blipFill>
          <a:blip r:embed="rId5"/>
          <a:stretch>
            <a:fillRect/>
          </a:stretch>
        </p:blipFill>
        <p:spPr>
          <a:xfrm>
            <a:off x="979699" y="2754820"/>
            <a:ext cx="16228959" cy="152413"/>
          </a:xfrm>
          <a:prstGeom prst="rect">
            <a:avLst/>
          </a:prstGeom>
        </p:spPr>
      </p:pic>
    </p:spTree>
    <p:extLst>
      <p:ext uri="{BB962C8B-B14F-4D97-AF65-F5344CB8AC3E}">
        <p14:creationId xmlns:p14="http://schemas.microsoft.com/office/powerpoint/2010/main" val="2414809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sp>
        <p:nvSpPr>
          <p:cNvPr id="7" name="TextBox 7"/>
          <p:cNvSpPr txBox="1"/>
          <p:nvPr/>
        </p:nvSpPr>
        <p:spPr>
          <a:xfrm>
            <a:off x="2022892" y="495300"/>
            <a:ext cx="14243755" cy="2051844"/>
          </a:xfrm>
          <a:prstGeom prst="rect">
            <a:avLst/>
          </a:prstGeom>
        </p:spPr>
        <p:txBody>
          <a:bodyPr lIns="0" tIns="0" rIns="0" bIns="0" rtlCol="0" anchor="t">
            <a:spAutoFit/>
          </a:bodyPr>
          <a:lstStyle/>
          <a:p>
            <a:pPr algn="ctr">
              <a:lnSpc>
                <a:spcPts val="8040"/>
              </a:lnSpc>
            </a:pPr>
            <a:r>
              <a:rPr lang="tr-TR" sz="6700" spc="134" dirty="0">
                <a:solidFill>
                  <a:srgbClr val="FFFFFF"/>
                </a:solidFill>
                <a:latin typeface="Zilla Slab Medium"/>
              </a:rPr>
              <a:t>BAKANLIK TARAFINDAN YAPILACAK MERKEZİ SINAVLAR</a:t>
            </a:r>
            <a:endParaRPr lang="en-US" sz="6700" spc="134" dirty="0">
              <a:solidFill>
                <a:srgbClr val="FFFFFF"/>
              </a:solidFill>
              <a:latin typeface="Zilla Slab Medium"/>
            </a:endParaRPr>
          </a:p>
        </p:txBody>
      </p:sp>
      <p:pic>
        <p:nvPicPr>
          <p:cNvPr id="6" name="Resim 5"/>
          <p:cNvPicPr>
            <a:picLocks noChangeAspect="1"/>
          </p:cNvPicPr>
          <p:nvPr/>
        </p:nvPicPr>
        <p:blipFill>
          <a:blip r:embed="rId2"/>
          <a:stretch>
            <a:fillRect/>
          </a:stretch>
        </p:blipFill>
        <p:spPr>
          <a:xfrm>
            <a:off x="16650101" y="8572500"/>
            <a:ext cx="1143172" cy="1234626"/>
          </a:xfrm>
          <a:prstGeom prst="rect">
            <a:avLst/>
          </a:prstGeom>
        </p:spPr>
      </p:pic>
      <p:pic>
        <p:nvPicPr>
          <p:cNvPr id="14" name="Resim 13">
            <a:extLst>
              <a:ext uri="{FF2B5EF4-FFF2-40B4-BE49-F238E27FC236}">
                <a16:creationId xmlns:a16="http://schemas.microsoft.com/office/drawing/2014/main" id="{5F1383B2-E96A-D6B4-DB8D-BF4DEF8002A4}"/>
              </a:ext>
            </a:extLst>
          </p:cNvPr>
          <p:cNvPicPr>
            <a:picLocks noChangeAspect="1"/>
          </p:cNvPicPr>
          <p:nvPr/>
        </p:nvPicPr>
        <p:blipFill>
          <a:blip r:embed="rId3"/>
          <a:stretch>
            <a:fillRect/>
          </a:stretch>
        </p:blipFill>
        <p:spPr>
          <a:xfrm>
            <a:off x="1390381" y="3238500"/>
            <a:ext cx="405825" cy="399629"/>
          </a:xfrm>
          <a:prstGeom prst="rect">
            <a:avLst/>
          </a:prstGeom>
        </p:spPr>
      </p:pic>
      <p:sp>
        <p:nvSpPr>
          <p:cNvPr id="16" name="Metin kutusu 15">
            <a:extLst>
              <a:ext uri="{FF2B5EF4-FFF2-40B4-BE49-F238E27FC236}">
                <a16:creationId xmlns:a16="http://schemas.microsoft.com/office/drawing/2014/main" id="{8F5C8B46-D680-851E-2DBB-853CAB5C2450}"/>
              </a:ext>
            </a:extLst>
          </p:cNvPr>
          <p:cNvSpPr txBox="1"/>
          <p:nvPr/>
        </p:nvSpPr>
        <p:spPr>
          <a:xfrm>
            <a:off x="1921713" y="3114909"/>
            <a:ext cx="14344933" cy="4832092"/>
          </a:xfrm>
          <a:prstGeom prst="rect">
            <a:avLst/>
          </a:prstGeom>
          <a:noFill/>
        </p:spPr>
        <p:txBody>
          <a:bodyPr wrap="square">
            <a:spAutoFit/>
          </a:bodyPr>
          <a:lstStyle/>
          <a:p>
            <a:pPr algn="just"/>
            <a:r>
              <a:rPr lang="tr-TR" sz="4000" dirty="0">
                <a:solidFill>
                  <a:schemeClr val="bg1"/>
                </a:solidFill>
                <a:latin typeface="Times New Roman" panose="02020603050405020304" pitchFamily="18" charset="0"/>
                <a:cs typeface="Times New Roman" panose="02020603050405020304" pitchFamily="18" charset="0"/>
              </a:rPr>
              <a:t>Sınav uygulaması esnasında okullardaki görevli öğretmenler sorumlu olacaktır.</a:t>
            </a:r>
          </a:p>
          <a:p>
            <a:pPr algn="just"/>
            <a:endParaRPr lang="tr-TR" sz="4000" dirty="0">
              <a:solidFill>
                <a:schemeClr val="bg1"/>
              </a:solidFill>
              <a:latin typeface="Times New Roman" panose="02020603050405020304" pitchFamily="18" charset="0"/>
              <a:cs typeface="Times New Roman" panose="02020603050405020304" pitchFamily="18" charset="0"/>
            </a:endParaRPr>
          </a:p>
          <a:p>
            <a:pPr algn="just"/>
            <a:r>
              <a:rPr lang="tr-TR" sz="4000" dirty="0">
                <a:solidFill>
                  <a:schemeClr val="bg1"/>
                </a:solidFill>
                <a:latin typeface="Times New Roman" panose="02020603050405020304" pitchFamily="18" charset="0"/>
                <a:cs typeface="Times New Roman" panose="02020603050405020304" pitchFamily="18" charset="0"/>
              </a:rPr>
              <a:t>Değerlendirme sürecinde okullardaki öğretmenler ve Ölçme Değerlendirme Merkezi sorumlu olacaktır.</a:t>
            </a:r>
          </a:p>
          <a:p>
            <a:pPr algn="just"/>
            <a:endParaRPr lang="tr-TR" sz="4000" dirty="0">
              <a:solidFill>
                <a:schemeClr val="bg1"/>
              </a:solidFill>
              <a:latin typeface="Times New Roman" panose="02020603050405020304" pitchFamily="18" charset="0"/>
              <a:cs typeface="Times New Roman" panose="02020603050405020304" pitchFamily="18" charset="0"/>
            </a:endParaRPr>
          </a:p>
          <a:p>
            <a:endParaRPr lang="tr-TR" sz="4000" dirty="0">
              <a:solidFill>
                <a:schemeClr val="bg1"/>
              </a:solidFill>
            </a:endParaRPr>
          </a:p>
          <a:p>
            <a:endParaRPr lang="tr-TR" sz="2800" dirty="0">
              <a:solidFill>
                <a:schemeClr val="bg1"/>
              </a:solidFill>
            </a:endParaRPr>
          </a:p>
        </p:txBody>
      </p:sp>
      <p:pic>
        <p:nvPicPr>
          <p:cNvPr id="2" name="Resim 1">
            <a:extLst>
              <a:ext uri="{FF2B5EF4-FFF2-40B4-BE49-F238E27FC236}">
                <a16:creationId xmlns:a16="http://schemas.microsoft.com/office/drawing/2014/main" id="{5E6412E3-B767-122E-A315-89B68BE9B817}"/>
              </a:ext>
            </a:extLst>
          </p:cNvPr>
          <p:cNvPicPr>
            <a:picLocks noChangeAspect="1"/>
          </p:cNvPicPr>
          <p:nvPr/>
        </p:nvPicPr>
        <p:blipFill>
          <a:blip r:embed="rId4"/>
          <a:stretch>
            <a:fillRect/>
          </a:stretch>
        </p:blipFill>
        <p:spPr>
          <a:xfrm>
            <a:off x="1389059" y="5143500"/>
            <a:ext cx="408467" cy="402371"/>
          </a:xfrm>
          <a:prstGeom prst="rect">
            <a:avLst/>
          </a:prstGeom>
        </p:spPr>
      </p:pic>
      <p:pic>
        <p:nvPicPr>
          <p:cNvPr id="3" name="Resim 2">
            <a:extLst>
              <a:ext uri="{FF2B5EF4-FFF2-40B4-BE49-F238E27FC236}">
                <a16:creationId xmlns:a16="http://schemas.microsoft.com/office/drawing/2014/main" id="{A8B84E3D-9CEA-BF2C-8F1A-97316582B1F0}"/>
              </a:ext>
            </a:extLst>
          </p:cNvPr>
          <p:cNvPicPr>
            <a:picLocks noChangeAspect="1"/>
          </p:cNvPicPr>
          <p:nvPr/>
        </p:nvPicPr>
        <p:blipFill>
          <a:blip r:embed="rId5"/>
          <a:stretch>
            <a:fillRect/>
          </a:stretch>
        </p:blipFill>
        <p:spPr>
          <a:xfrm>
            <a:off x="1029520" y="2754820"/>
            <a:ext cx="16228959" cy="152413"/>
          </a:xfrm>
          <a:prstGeom prst="rect">
            <a:avLst/>
          </a:prstGeom>
        </p:spPr>
      </p:pic>
    </p:spTree>
    <p:extLst>
      <p:ext uri="{BB962C8B-B14F-4D97-AF65-F5344CB8AC3E}">
        <p14:creationId xmlns:p14="http://schemas.microsoft.com/office/powerpoint/2010/main" val="2843577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16685607" y="8648700"/>
            <a:ext cx="1146147" cy="1237595"/>
          </a:xfrm>
          <a:prstGeom prst="rect">
            <a:avLst/>
          </a:prstGeom>
        </p:spPr>
      </p:pic>
      <p:pic>
        <p:nvPicPr>
          <p:cNvPr id="8" name="Resim 7">
            <a:extLst>
              <a:ext uri="{FF2B5EF4-FFF2-40B4-BE49-F238E27FC236}">
                <a16:creationId xmlns:a16="http://schemas.microsoft.com/office/drawing/2014/main" id="{D7E01615-0092-3601-3C3A-A3D4B283D850}"/>
              </a:ext>
            </a:extLst>
          </p:cNvPr>
          <p:cNvPicPr>
            <a:picLocks noChangeAspect="1"/>
          </p:cNvPicPr>
          <p:nvPr/>
        </p:nvPicPr>
        <p:blipFill>
          <a:blip r:embed="rId3"/>
          <a:stretch>
            <a:fillRect/>
          </a:stretch>
        </p:blipFill>
        <p:spPr>
          <a:xfrm>
            <a:off x="-4615072" y="571103"/>
            <a:ext cx="9230144" cy="9144793"/>
          </a:xfrm>
          <a:prstGeom prst="rect">
            <a:avLst/>
          </a:prstGeom>
        </p:spPr>
      </p:pic>
      <p:sp>
        <p:nvSpPr>
          <p:cNvPr id="2" name="TextBox 4">
            <a:extLst>
              <a:ext uri="{FF2B5EF4-FFF2-40B4-BE49-F238E27FC236}">
                <a16:creationId xmlns:a16="http://schemas.microsoft.com/office/drawing/2014/main" id="{D7ED00D2-B37C-E1C5-CE3A-5FDA0EDEE19D}"/>
              </a:ext>
            </a:extLst>
          </p:cNvPr>
          <p:cNvSpPr txBox="1"/>
          <p:nvPr/>
        </p:nvSpPr>
        <p:spPr>
          <a:xfrm>
            <a:off x="4953000" y="3848100"/>
            <a:ext cx="11125200" cy="2297360"/>
          </a:xfrm>
          <a:prstGeom prst="rect">
            <a:avLst/>
          </a:prstGeom>
        </p:spPr>
        <p:txBody>
          <a:bodyPr wrap="square" lIns="0" tIns="0" rIns="0" bIns="0" rtlCol="0" anchor="t">
            <a:spAutoFit/>
          </a:bodyPr>
          <a:lstStyle/>
          <a:p>
            <a:pPr>
              <a:lnSpc>
                <a:spcPts val="5880"/>
              </a:lnSpc>
            </a:pPr>
            <a:r>
              <a:rPr lang="tr-TR" sz="6600" spc="420" dirty="0">
                <a:solidFill>
                  <a:srgbClr val="F8FBFD"/>
                </a:solidFill>
                <a:latin typeface="Zilla Slab Medium" panose="020B0604020202020204" charset="-94"/>
                <a:ea typeface="Zilla Slab Medium" panose="020B0604020202020204" charset="-94"/>
                <a:cs typeface="Times New Roman" panose="02020603050405020304" pitchFamily="18" charset="0"/>
              </a:rPr>
              <a:t>İL/İLÇE TARAFINDAN YAPILACAK ORTAK SINAVLAR </a:t>
            </a:r>
            <a:endParaRPr lang="en-US" sz="6600" spc="420" dirty="0">
              <a:solidFill>
                <a:srgbClr val="F8FBFD"/>
              </a:solidFill>
              <a:latin typeface="Zilla Slab Medium" panose="020B0604020202020204" charset="-94"/>
              <a:ea typeface="Zilla Slab Medium" panose="020B0604020202020204" charset="-94"/>
              <a:cs typeface="Times New Roman" panose="02020603050405020304" pitchFamily="18" charset="0"/>
            </a:endParaRPr>
          </a:p>
        </p:txBody>
      </p:sp>
    </p:spTree>
    <p:extLst>
      <p:ext uri="{BB962C8B-B14F-4D97-AF65-F5344CB8AC3E}">
        <p14:creationId xmlns:p14="http://schemas.microsoft.com/office/powerpoint/2010/main" val="3093389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grpSp>
        <p:nvGrpSpPr>
          <p:cNvPr id="2" name="Group 2"/>
          <p:cNvGrpSpPr/>
          <p:nvPr/>
        </p:nvGrpSpPr>
        <p:grpSpPr>
          <a:xfrm>
            <a:off x="1029318" y="1938338"/>
            <a:ext cx="16229363" cy="152400"/>
            <a:chOff x="0" y="0"/>
            <a:chExt cx="21639151" cy="203200"/>
          </a:xfrm>
        </p:grpSpPr>
        <p:sp>
          <p:nvSpPr>
            <p:cNvPr id="3" name="AutoShape 3"/>
            <p:cNvSpPr/>
            <p:nvPr/>
          </p:nvSpPr>
          <p:spPr>
            <a:xfrm>
              <a:off x="0" y="0"/>
              <a:ext cx="6679980" cy="203200"/>
            </a:xfrm>
            <a:prstGeom prst="rect">
              <a:avLst/>
            </a:prstGeom>
            <a:solidFill>
              <a:srgbClr val="AE8441"/>
            </a:solidFill>
          </p:spPr>
          <p:txBody>
            <a:bodyPr/>
            <a:lstStyle/>
            <a:p>
              <a:endParaRPr lang="tr-TR"/>
            </a:p>
          </p:txBody>
        </p:sp>
        <p:sp>
          <p:nvSpPr>
            <p:cNvPr id="4" name="AutoShape 4"/>
            <p:cNvSpPr/>
            <p:nvPr/>
          </p:nvSpPr>
          <p:spPr>
            <a:xfrm>
              <a:off x="7479585" y="0"/>
              <a:ext cx="6679980" cy="203200"/>
            </a:xfrm>
            <a:prstGeom prst="rect">
              <a:avLst/>
            </a:prstGeom>
            <a:solidFill>
              <a:srgbClr val="AE8441"/>
            </a:solidFill>
          </p:spPr>
          <p:txBody>
            <a:bodyPr/>
            <a:lstStyle/>
            <a:p>
              <a:endParaRPr lang="tr-TR"/>
            </a:p>
          </p:txBody>
        </p:sp>
        <p:sp>
          <p:nvSpPr>
            <p:cNvPr id="5" name="AutoShape 5"/>
            <p:cNvSpPr/>
            <p:nvPr/>
          </p:nvSpPr>
          <p:spPr>
            <a:xfrm>
              <a:off x="14959171" y="0"/>
              <a:ext cx="6679980" cy="203200"/>
            </a:xfrm>
            <a:prstGeom prst="rect">
              <a:avLst/>
            </a:prstGeom>
            <a:solidFill>
              <a:srgbClr val="AE8441"/>
            </a:solidFill>
          </p:spPr>
          <p:txBody>
            <a:bodyPr/>
            <a:lstStyle/>
            <a:p>
              <a:endParaRPr lang="tr-TR"/>
            </a:p>
          </p:txBody>
        </p:sp>
      </p:grpSp>
      <p:pic>
        <p:nvPicPr>
          <p:cNvPr id="6" name="Resim 5"/>
          <p:cNvPicPr>
            <a:picLocks noChangeAspect="1"/>
          </p:cNvPicPr>
          <p:nvPr/>
        </p:nvPicPr>
        <p:blipFill>
          <a:blip r:embed="rId3"/>
          <a:stretch>
            <a:fillRect/>
          </a:stretch>
        </p:blipFill>
        <p:spPr>
          <a:xfrm>
            <a:off x="16685607" y="8648700"/>
            <a:ext cx="1146147" cy="1237595"/>
          </a:xfrm>
          <a:prstGeom prst="rect">
            <a:avLst/>
          </a:prstGeom>
        </p:spPr>
      </p:pic>
      <p:pic>
        <p:nvPicPr>
          <p:cNvPr id="10" name="Resim 9">
            <a:extLst>
              <a:ext uri="{FF2B5EF4-FFF2-40B4-BE49-F238E27FC236}">
                <a16:creationId xmlns:a16="http://schemas.microsoft.com/office/drawing/2014/main" id="{312ECA97-7F46-CD18-6836-39355DD2EB5F}"/>
              </a:ext>
            </a:extLst>
          </p:cNvPr>
          <p:cNvPicPr>
            <a:picLocks noChangeAspect="1"/>
          </p:cNvPicPr>
          <p:nvPr/>
        </p:nvPicPr>
        <p:blipFill>
          <a:blip r:embed="rId4"/>
          <a:stretch>
            <a:fillRect/>
          </a:stretch>
        </p:blipFill>
        <p:spPr>
          <a:xfrm>
            <a:off x="1387739" y="2868537"/>
            <a:ext cx="405825" cy="399629"/>
          </a:xfrm>
          <a:prstGeom prst="rect">
            <a:avLst/>
          </a:prstGeom>
        </p:spPr>
      </p:pic>
      <p:sp>
        <p:nvSpPr>
          <p:cNvPr id="11" name="Metin kutusu 10">
            <a:extLst>
              <a:ext uri="{FF2B5EF4-FFF2-40B4-BE49-F238E27FC236}">
                <a16:creationId xmlns:a16="http://schemas.microsoft.com/office/drawing/2014/main" id="{BB462761-6528-4F2D-4469-1D9E8E109524}"/>
              </a:ext>
            </a:extLst>
          </p:cNvPr>
          <p:cNvSpPr txBox="1"/>
          <p:nvPr/>
        </p:nvSpPr>
        <p:spPr>
          <a:xfrm>
            <a:off x="1796206" y="2705100"/>
            <a:ext cx="14344933" cy="5447645"/>
          </a:xfrm>
          <a:prstGeom prst="rect">
            <a:avLst/>
          </a:prstGeom>
          <a:noFill/>
        </p:spPr>
        <p:txBody>
          <a:bodyPr wrap="square">
            <a:spAutoFit/>
          </a:bodyPr>
          <a:lstStyle/>
          <a:p>
            <a:pPr algn="just"/>
            <a:r>
              <a:rPr lang="tr-TR" sz="4000" dirty="0">
                <a:solidFill>
                  <a:schemeClr val="bg1"/>
                </a:solidFill>
                <a:effectLst/>
                <a:latin typeface="Times New Roman" panose="02020603050405020304" pitchFamily="18" charset="0"/>
                <a:ea typeface="Times New Roman" panose="02020603050405020304" pitchFamily="18" charset="0"/>
              </a:rPr>
              <a:t>Bakanlıkça belirlenen sınıf düzeyi ve derslerden ortak yazılı sınav yapılacaktır. 5. </a:t>
            </a:r>
            <a:r>
              <a:rPr lang="tr-TR" sz="4000" dirty="0">
                <a:solidFill>
                  <a:schemeClr val="bg1"/>
                </a:solidFill>
                <a:latin typeface="Times New Roman" panose="02020603050405020304" pitchFamily="18" charset="0"/>
                <a:ea typeface="Times New Roman" panose="02020603050405020304" pitchFamily="18" charset="0"/>
              </a:rPr>
              <a:t>sınıflarda il/ilçe genelinde ortak sınav yapılmayacaktır.</a:t>
            </a:r>
            <a:endParaRPr lang="tr-TR" sz="4000" dirty="0">
              <a:solidFill>
                <a:schemeClr val="bg1"/>
              </a:solidFill>
              <a:effectLst/>
              <a:latin typeface="Times New Roman" panose="02020603050405020304" pitchFamily="18" charset="0"/>
              <a:ea typeface="Times New Roman" panose="02020603050405020304" pitchFamily="18" charset="0"/>
            </a:endParaRPr>
          </a:p>
          <a:p>
            <a:pPr algn="just"/>
            <a:endParaRPr lang="tr-TR" sz="4000" dirty="0">
              <a:solidFill>
                <a:schemeClr val="bg1"/>
              </a:solidFill>
              <a:latin typeface="Times New Roman" panose="02020603050405020304" pitchFamily="18" charset="0"/>
              <a:ea typeface="Times New Roman" panose="02020603050405020304" pitchFamily="18" charset="0"/>
            </a:endParaRPr>
          </a:p>
          <a:p>
            <a:pPr algn="just"/>
            <a:r>
              <a:rPr lang="tr-TR" sz="4000" dirty="0">
                <a:solidFill>
                  <a:schemeClr val="bg1"/>
                </a:solidFill>
                <a:latin typeface="Times New Roman" panose="02020603050405020304" pitchFamily="18" charset="0"/>
                <a:ea typeface="Times New Roman" panose="02020603050405020304" pitchFamily="18" charset="0"/>
              </a:rPr>
              <a:t>İl/ilçe genelinde ortak sınav yapılmasına İlçe Millî Eğitim Müdürleri Kurulu karar verecek. Hangi sınıf düzeyinde ve hangi derslerden ortak sınav yapılacağı </a:t>
            </a:r>
            <a:r>
              <a:rPr lang="tr-TR" sz="4000" dirty="0">
                <a:solidFill>
                  <a:schemeClr val="bg1"/>
                </a:solidFill>
                <a:effectLst/>
                <a:latin typeface="Times New Roman" panose="02020603050405020304" pitchFamily="18" charset="0"/>
                <a:ea typeface="Times New Roman" panose="02020603050405020304" pitchFamily="18" charset="0"/>
              </a:rPr>
              <a:t>öğretim yılı başında ilan edilecektir.</a:t>
            </a:r>
            <a:endParaRPr lang="tr-TR" sz="4000" dirty="0">
              <a:solidFill>
                <a:schemeClr val="bg1"/>
              </a:solidFill>
              <a:latin typeface="Times New Roman" panose="02020603050405020304" pitchFamily="18" charset="0"/>
              <a:cs typeface="Times New Roman" panose="02020603050405020304" pitchFamily="18" charset="0"/>
            </a:endParaRPr>
          </a:p>
          <a:p>
            <a:pPr algn="just"/>
            <a:endParaRPr lang="tr-TR" sz="4000" dirty="0">
              <a:solidFill>
                <a:schemeClr val="bg1"/>
              </a:solidFill>
              <a:latin typeface="Times New Roman" panose="02020603050405020304" pitchFamily="18" charset="0"/>
              <a:cs typeface="Times New Roman" panose="02020603050405020304" pitchFamily="18" charset="0"/>
            </a:endParaRPr>
          </a:p>
          <a:p>
            <a:endParaRPr lang="tr-TR" sz="2800" dirty="0">
              <a:solidFill>
                <a:schemeClr val="bg1"/>
              </a:solidFill>
            </a:endParaRPr>
          </a:p>
        </p:txBody>
      </p:sp>
      <p:pic>
        <p:nvPicPr>
          <p:cNvPr id="13" name="Resim 12">
            <a:extLst>
              <a:ext uri="{FF2B5EF4-FFF2-40B4-BE49-F238E27FC236}">
                <a16:creationId xmlns:a16="http://schemas.microsoft.com/office/drawing/2014/main" id="{390ADFBD-DBBF-33B9-ACC9-AFB56E0C0B6D}"/>
              </a:ext>
            </a:extLst>
          </p:cNvPr>
          <p:cNvPicPr>
            <a:picLocks noChangeAspect="1"/>
          </p:cNvPicPr>
          <p:nvPr/>
        </p:nvPicPr>
        <p:blipFill>
          <a:blip r:embed="rId5"/>
          <a:stretch>
            <a:fillRect/>
          </a:stretch>
        </p:blipFill>
        <p:spPr>
          <a:xfrm>
            <a:off x="1385096" y="5295900"/>
            <a:ext cx="408467" cy="402371"/>
          </a:xfrm>
          <a:prstGeom prst="rect">
            <a:avLst/>
          </a:prstGeom>
        </p:spPr>
      </p:pic>
      <p:sp>
        <p:nvSpPr>
          <p:cNvPr id="9" name="Metin kutusu 8">
            <a:extLst>
              <a:ext uri="{FF2B5EF4-FFF2-40B4-BE49-F238E27FC236}">
                <a16:creationId xmlns:a16="http://schemas.microsoft.com/office/drawing/2014/main" id="{FFAFDAD4-8C69-BB4C-FD43-6C5DB3CE404C}"/>
              </a:ext>
            </a:extLst>
          </p:cNvPr>
          <p:cNvSpPr txBox="1"/>
          <p:nvPr/>
        </p:nvSpPr>
        <p:spPr>
          <a:xfrm>
            <a:off x="1143000" y="266700"/>
            <a:ext cx="16002000" cy="1754326"/>
          </a:xfrm>
          <a:prstGeom prst="rect">
            <a:avLst/>
          </a:prstGeom>
          <a:noFill/>
        </p:spPr>
        <p:txBody>
          <a:bodyPr wrap="square">
            <a:spAutoFit/>
          </a:bodyPr>
          <a:lstStyle/>
          <a:p>
            <a:pPr algn="ctr"/>
            <a:r>
              <a:rPr lang="tr-TR" sz="5400" dirty="0">
                <a:solidFill>
                  <a:schemeClr val="bg1"/>
                </a:solidFill>
                <a:latin typeface="Zilla Slab Medium" panose="020B0604020202020204" charset="-94"/>
                <a:ea typeface="Zilla Slab Medium" panose="020B0604020202020204" charset="-94"/>
              </a:rPr>
              <a:t>İL/İLÇE TARAFINDAN YAPILACAK </a:t>
            </a:r>
          </a:p>
          <a:p>
            <a:pPr algn="ctr"/>
            <a:r>
              <a:rPr lang="tr-TR" sz="5400" dirty="0">
                <a:solidFill>
                  <a:schemeClr val="bg1"/>
                </a:solidFill>
                <a:latin typeface="Zilla Slab Medium" panose="020B0604020202020204" charset="-94"/>
                <a:ea typeface="Zilla Slab Medium" panose="020B0604020202020204" charset="-94"/>
              </a:rPr>
              <a:t>ORTAK SINAVLAR </a:t>
            </a:r>
          </a:p>
        </p:txBody>
      </p:sp>
    </p:spTree>
    <p:extLst>
      <p:ext uri="{BB962C8B-B14F-4D97-AF65-F5344CB8AC3E}">
        <p14:creationId xmlns:p14="http://schemas.microsoft.com/office/powerpoint/2010/main" val="37586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sp>
        <p:nvSpPr>
          <p:cNvPr id="8" name="TextBox 8"/>
          <p:cNvSpPr txBox="1"/>
          <p:nvPr/>
        </p:nvSpPr>
        <p:spPr>
          <a:xfrm>
            <a:off x="7189843" y="1566285"/>
            <a:ext cx="4316357" cy="538609"/>
          </a:xfrm>
          <a:prstGeom prst="rect">
            <a:avLst/>
          </a:prstGeom>
        </p:spPr>
        <p:txBody>
          <a:bodyPr wrap="square" lIns="0" tIns="0" rIns="0" bIns="0" rtlCol="0" anchor="t">
            <a:spAutoFit/>
          </a:bodyPr>
          <a:lstStyle/>
          <a:p>
            <a:pPr algn="just">
              <a:lnSpc>
                <a:spcPts val="4160"/>
              </a:lnSpc>
            </a:pPr>
            <a:r>
              <a:rPr lang="tr-TR" sz="3600" spc="130" dirty="0">
                <a:solidFill>
                  <a:srgbClr val="FFFFFF"/>
                </a:solidFill>
                <a:latin typeface="Roboto Bold"/>
              </a:rPr>
              <a:t>I. DÖNEM II. YAZILI </a:t>
            </a:r>
          </a:p>
        </p:txBody>
      </p:sp>
      <p:pic>
        <p:nvPicPr>
          <p:cNvPr id="6" name="Resim 5"/>
          <p:cNvPicPr>
            <a:picLocks noChangeAspect="1"/>
          </p:cNvPicPr>
          <p:nvPr/>
        </p:nvPicPr>
        <p:blipFill>
          <a:blip r:embed="rId2"/>
          <a:stretch>
            <a:fillRect/>
          </a:stretch>
        </p:blipFill>
        <p:spPr>
          <a:xfrm>
            <a:off x="16650101" y="8572500"/>
            <a:ext cx="1143172" cy="1234626"/>
          </a:xfrm>
          <a:prstGeom prst="rect">
            <a:avLst/>
          </a:prstGeom>
        </p:spPr>
      </p:pic>
      <p:pic>
        <p:nvPicPr>
          <p:cNvPr id="9" name="Resim 8"/>
          <p:cNvPicPr>
            <a:picLocks noChangeAspect="1"/>
          </p:cNvPicPr>
          <p:nvPr/>
        </p:nvPicPr>
        <p:blipFill>
          <a:blip r:embed="rId3"/>
          <a:stretch>
            <a:fillRect/>
          </a:stretch>
        </p:blipFill>
        <p:spPr>
          <a:xfrm>
            <a:off x="4738739" y="3953287"/>
            <a:ext cx="792549" cy="789816"/>
          </a:xfrm>
          <a:prstGeom prst="rect">
            <a:avLst/>
          </a:prstGeom>
        </p:spPr>
      </p:pic>
      <p:pic>
        <p:nvPicPr>
          <p:cNvPr id="11" name="Resim 10"/>
          <p:cNvPicPr>
            <a:picLocks noChangeAspect="1"/>
          </p:cNvPicPr>
          <p:nvPr/>
        </p:nvPicPr>
        <p:blipFill>
          <a:blip r:embed="rId4"/>
          <a:stretch>
            <a:fillRect/>
          </a:stretch>
        </p:blipFill>
        <p:spPr>
          <a:xfrm>
            <a:off x="10744200" y="3967801"/>
            <a:ext cx="792549" cy="786452"/>
          </a:xfrm>
          <a:prstGeom prst="rect">
            <a:avLst/>
          </a:prstGeom>
        </p:spPr>
      </p:pic>
      <p:sp>
        <p:nvSpPr>
          <p:cNvPr id="24" name="TextBox 8">
            <a:extLst>
              <a:ext uri="{FF2B5EF4-FFF2-40B4-BE49-F238E27FC236}">
                <a16:creationId xmlns:a16="http://schemas.microsoft.com/office/drawing/2014/main" id="{1C47F352-CB1A-7EAB-4808-6426B2675A77}"/>
              </a:ext>
            </a:extLst>
          </p:cNvPr>
          <p:cNvSpPr txBox="1"/>
          <p:nvPr/>
        </p:nvSpPr>
        <p:spPr>
          <a:xfrm>
            <a:off x="4800000" y="5198864"/>
            <a:ext cx="3582000" cy="1615827"/>
          </a:xfrm>
          <a:prstGeom prst="rect">
            <a:avLst/>
          </a:prstGeom>
        </p:spPr>
        <p:txBody>
          <a:bodyPr wrap="square" lIns="0" tIns="0" rIns="0" bIns="0" rtlCol="0" anchor="t">
            <a:spAutoFit/>
          </a:bodyPr>
          <a:lstStyle/>
          <a:p>
            <a:pPr algn="just">
              <a:lnSpc>
                <a:spcPts val="4160"/>
              </a:lnSpc>
            </a:pPr>
            <a:r>
              <a:rPr lang="tr-TR" sz="3600" spc="130" dirty="0">
                <a:solidFill>
                  <a:srgbClr val="FFFFFF"/>
                </a:solidFill>
                <a:latin typeface="Roboto Bold"/>
              </a:rPr>
              <a:t>3 Ocak 2024</a:t>
            </a:r>
          </a:p>
          <a:p>
            <a:pPr algn="just">
              <a:lnSpc>
                <a:spcPts val="4160"/>
              </a:lnSpc>
            </a:pPr>
            <a:endParaRPr lang="tr-TR" sz="3600" spc="130" dirty="0">
              <a:solidFill>
                <a:srgbClr val="FFFFFF"/>
              </a:solidFill>
              <a:latin typeface="Roboto Bold"/>
            </a:endParaRPr>
          </a:p>
          <a:p>
            <a:pPr algn="just">
              <a:lnSpc>
                <a:spcPts val="4160"/>
              </a:lnSpc>
            </a:pPr>
            <a:r>
              <a:rPr lang="tr-TR" sz="3600" spc="130" dirty="0">
                <a:solidFill>
                  <a:srgbClr val="FFFFFF"/>
                </a:solidFill>
                <a:latin typeface="Roboto Bold"/>
              </a:rPr>
              <a:t>İNGİLİZCE</a:t>
            </a:r>
          </a:p>
        </p:txBody>
      </p:sp>
      <p:sp>
        <p:nvSpPr>
          <p:cNvPr id="26" name="TextBox 8">
            <a:extLst>
              <a:ext uri="{FF2B5EF4-FFF2-40B4-BE49-F238E27FC236}">
                <a16:creationId xmlns:a16="http://schemas.microsoft.com/office/drawing/2014/main" id="{A9564BF0-AE0B-854B-9680-7CC861E13851}"/>
              </a:ext>
            </a:extLst>
          </p:cNvPr>
          <p:cNvSpPr txBox="1"/>
          <p:nvPr/>
        </p:nvSpPr>
        <p:spPr>
          <a:xfrm>
            <a:off x="10972200" y="5192639"/>
            <a:ext cx="5563200" cy="1615827"/>
          </a:xfrm>
          <a:prstGeom prst="rect">
            <a:avLst/>
          </a:prstGeom>
        </p:spPr>
        <p:txBody>
          <a:bodyPr wrap="square" lIns="0" tIns="0" rIns="0" bIns="0" rtlCol="0" anchor="t">
            <a:spAutoFit/>
          </a:bodyPr>
          <a:lstStyle/>
          <a:p>
            <a:pPr algn="just">
              <a:lnSpc>
                <a:spcPts val="4160"/>
              </a:lnSpc>
            </a:pPr>
            <a:r>
              <a:rPr lang="tr-TR" sz="3600" spc="130" dirty="0">
                <a:solidFill>
                  <a:srgbClr val="FFFFFF"/>
                </a:solidFill>
                <a:latin typeface="Roboto Bold"/>
              </a:rPr>
              <a:t>3 Ocak 2024</a:t>
            </a:r>
          </a:p>
          <a:p>
            <a:pPr algn="just">
              <a:lnSpc>
                <a:spcPts val="4160"/>
              </a:lnSpc>
            </a:pPr>
            <a:endParaRPr lang="tr-TR" sz="3600" spc="130" dirty="0">
              <a:solidFill>
                <a:srgbClr val="FFFFFF"/>
              </a:solidFill>
              <a:latin typeface="Roboto Bold"/>
            </a:endParaRPr>
          </a:p>
          <a:p>
            <a:pPr algn="just">
              <a:lnSpc>
                <a:spcPts val="4160"/>
              </a:lnSpc>
            </a:pPr>
            <a:r>
              <a:rPr lang="tr-TR" sz="3600" spc="130" dirty="0">
                <a:solidFill>
                  <a:srgbClr val="FFFFFF"/>
                </a:solidFill>
                <a:latin typeface="Roboto Bold"/>
              </a:rPr>
              <a:t>KİMYA</a:t>
            </a:r>
          </a:p>
        </p:txBody>
      </p:sp>
      <p:sp>
        <p:nvSpPr>
          <p:cNvPr id="18" name="TextBox 8">
            <a:extLst>
              <a:ext uri="{FF2B5EF4-FFF2-40B4-BE49-F238E27FC236}">
                <a16:creationId xmlns:a16="http://schemas.microsoft.com/office/drawing/2014/main" id="{16CE39B9-7D3E-7D0B-B7CC-CD211DDAF318}"/>
              </a:ext>
            </a:extLst>
          </p:cNvPr>
          <p:cNvSpPr txBox="1"/>
          <p:nvPr/>
        </p:nvSpPr>
        <p:spPr>
          <a:xfrm>
            <a:off x="5783580" y="4081309"/>
            <a:ext cx="2340409" cy="538609"/>
          </a:xfrm>
          <a:prstGeom prst="rect">
            <a:avLst/>
          </a:prstGeom>
        </p:spPr>
        <p:txBody>
          <a:bodyPr wrap="square" lIns="0" tIns="0" rIns="0" bIns="0" rtlCol="0" anchor="t">
            <a:spAutoFit/>
          </a:bodyPr>
          <a:lstStyle/>
          <a:p>
            <a:pPr algn="just">
              <a:lnSpc>
                <a:spcPts val="4160"/>
              </a:lnSpc>
            </a:pPr>
            <a:r>
              <a:rPr lang="tr-TR" sz="3600" spc="130" dirty="0">
                <a:solidFill>
                  <a:srgbClr val="FFFFFF"/>
                </a:solidFill>
                <a:latin typeface="Roboto Bold"/>
              </a:rPr>
              <a:t>7. SINIF</a:t>
            </a:r>
          </a:p>
        </p:txBody>
      </p:sp>
      <p:sp>
        <p:nvSpPr>
          <p:cNvPr id="20" name="TextBox 8">
            <a:extLst>
              <a:ext uri="{FF2B5EF4-FFF2-40B4-BE49-F238E27FC236}">
                <a16:creationId xmlns:a16="http://schemas.microsoft.com/office/drawing/2014/main" id="{44E7CD92-D754-010C-7A31-3E8E9F8682AD}"/>
              </a:ext>
            </a:extLst>
          </p:cNvPr>
          <p:cNvSpPr txBox="1"/>
          <p:nvPr/>
        </p:nvSpPr>
        <p:spPr>
          <a:xfrm>
            <a:off x="11936357" y="4117370"/>
            <a:ext cx="3634886" cy="538609"/>
          </a:xfrm>
          <a:prstGeom prst="rect">
            <a:avLst/>
          </a:prstGeom>
        </p:spPr>
        <p:txBody>
          <a:bodyPr wrap="square" lIns="0" tIns="0" rIns="0" bIns="0" rtlCol="0" anchor="t">
            <a:spAutoFit/>
          </a:bodyPr>
          <a:lstStyle/>
          <a:p>
            <a:pPr algn="just">
              <a:lnSpc>
                <a:spcPts val="4160"/>
              </a:lnSpc>
            </a:pPr>
            <a:r>
              <a:rPr lang="tr-TR" sz="3600" spc="130" dirty="0">
                <a:solidFill>
                  <a:srgbClr val="FFFFFF"/>
                </a:solidFill>
                <a:latin typeface="Roboto Bold"/>
              </a:rPr>
              <a:t>10. SINIF</a:t>
            </a:r>
          </a:p>
        </p:txBody>
      </p:sp>
      <p:pic>
        <p:nvPicPr>
          <p:cNvPr id="23" name="Resim 22">
            <a:extLst>
              <a:ext uri="{FF2B5EF4-FFF2-40B4-BE49-F238E27FC236}">
                <a16:creationId xmlns:a16="http://schemas.microsoft.com/office/drawing/2014/main" id="{12DBE3AE-5FB0-548E-B966-7EB9A7275336}"/>
              </a:ext>
            </a:extLst>
          </p:cNvPr>
          <p:cNvPicPr>
            <a:picLocks noChangeAspect="1"/>
          </p:cNvPicPr>
          <p:nvPr/>
        </p:nvPicPr>
        <p:blipFill>
          <a:blip r:embed="rId5"/>
          <a:stretch>
            <a:fillRect/>
          </a:stretch>
        </p:blipFill>
        <p:spPr>
          <a:xfrm>
            <a:off x="1295400" y="2529765"/>
            <a:ext cx="16228959" cy="152413"/>
          </a:xfrm>
          <a:prstGeom prst="rect">
            <a:avLst/>
          </a:prstGeom>
        </p:spPr>
      </p:pic>
    </p:spTree>
    <p:extLst>
      <p:ext uri="{BB962C8B-B14F-4D97-AF65-F5344CB8AC3E}">
        <p14:creationId xmlns:p14="http://schemas.microsoft.com/office/powerpoint/2010/main" val="6116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sp>
        <p:nvSpPr>
          <p:cNvPr id="2" name="AutoShape 2"/>
          <p:cNvSpPr/>
          <p:nvPr/>
        </p:nvSpPr>
        <p:spPr>
          <a:xfrm>
            <a:off x="1219200" y="2809875"/>
            <a:ext cx="133350" cy="4667250"/>
          </a:xfrm>
          <a:prstGeom prst="rect">
            <a:avLst/>
          </a:prstGeom>
          <a:solidFill>
            <a:srgbClr val="AE8441"/>
          </a:solidFill>
        </p:spPr>
        <p:txBody>
          <a:bodyPr/>
          <a:lstStyle/>
          <a:p>
            <a:endParaRPr lang="tr-TR"/>
          </a:p>
        </p:txBody>
      </p:sp>
      <p:pic>
        <p:nvPicPr>
          <p:cNvPr id="3" name="Picture 3"/>
          <p:cNvPicPr>
            <a:picLocks noChangeAspect="1"/>
          </p:cNvPicPr>
          <p:nvPr/>
        </p:nvPicPr>
        <p:blipFill>
          <a:blip r:embed="rId2" cstate="print">
            <a:alphaModFix amt="5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671188" y="572857"/>
            <a:ext cx="9233623" cy="9141287"/>
          </a:xfrm>
          <a:prstGeom prst="rect">
            <a:avLst/>
          </a:prstGeom>
        </p:spPr>
      </p:pic>
      <p:sp>
        <p:nvSpPr>
          <p:cNvPr id="5" name="TextBox 4"/>
          <p:cNvSpPr txBox="1"/>
          <p:nvPr/>
        </p:nvSpPr>
        <p:spPr>
          <a:xfrm>
            <a:off x="1752600" y="4000500"/>
            <a:ext cx="12516868" cy="3026470"/>
          </a:xfrm>
          <a:prstGeom prst="rect">
            <a:avLst/>
          </a:prstGeom>
        </p:spPr>
        <p:txBody>
          <a:bodyPr lIns="0" tIns="0" rIns="0" bIns="0" rtlCol="0" anchor="t">
            <a:spAutoFit/>
          </a:bodyPr>
          <a:lstStyle/>
          <a:p>
            <a:pPr>
              <a:lnSpc>
                <a:spcPts val="5880"/>
              </a:lnSpc>
            </a:pPr>
            <a:r>
              <a:rPr lang="tr-TR" sz="6000" spc="420" dirty="0">
                <a:solidFill>
                  <a:srgbClr val="F8FBFD"/>
                </a:solidFill>
                <a:latin typeface="Times New Roman" panose="02020603050405020304" pitchFamily="18" charset="0"/>
                <a:cs typeface="Times New Roman" panose="02020603050405020304" pitchFamily="18" charset="0"/>
              </a:rPr>
              <a:t>MİLLÎ EĞİTİM BAKANLIĞI ÖLÇME VE DEĞERLENDİRME YÖNETMELİĞİ         </a:t>
            </a:r>
          </a:p>
          <a:p>
            <a:pPr>
              <a:lnSpc>
                <a:spcPts val="5880"/>
              </a:lnSpc>
            </a:pPr>
            <a:r>
              <a:rPr lang="tr-TR" sz="6000" spc="420" dirty="0">
                <a:solidFill>
                  <a:srgbClr val="F8FBFD"/>
                </a:solidFill>
                <a:latin typeface="Times New Roman" panose="02020603050405020304" pitchFamily="18" charset="0"/>
                <a:cs typeface="Times New Roman" panose="02020603050405020304" pitchFamily="18" charset="0"/>
              </a:rPr>
              <a:t>                                  </a:t>
            </a:r>
            <a:r>
              <a:rPr lang="tr-TR" sz="4000" spc="420" dirty="0">
                <a:solidFill>
                  <a:srgbClr val="F8FBFD"/>
                </a:solidFill>
                <a:latin typeface="Times New Roman" panose="02020603050405020304" pitchFamily="18" charset="0"/>
                <a:cs typeface="Times New Roman" panose="02020603050405020304" pitchFamily="18" charset="0"/>
              </a:rPr>
              <a:t> 9 Eylül 2023</a:t>
            </a:r>
            <a:endParaRPr lang="en-US" sz="4000" spc="420" dirty="0">
              <a:solidFill>
                <a:srgbClr val="F8FBFD"/>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3412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grpSp>
        <p:nvGrpSpPr>
          <p:cNvPr id="2" name="Group 2"/>
          <p:cNvGrpSpPr/>
          <p:nvPr/>
        </p:nvGrpSpPr>
        <p:grpSpPr>
          <a:xfrm>
            <a:off x="1029318" y="1938338"/>
            <a:ext cx="16229363" cy="152400"/>
            <a:chOff x="0" y="0"/>
            <a:chExt cx="21639151" cy="203200"/>
          </a:xfrm>
        </p:grpSpPr>
        <p:sp>
          <p:nvSpPr>
            <p:cNvPr id="3" name="AutoShape 3"/>
            <p:cNvSpPr/>
            <p:nvPr/>
          </p:nvSpPr>
          <p:spPr>
            <a:xfrm>
              <a:off x="0" y="0"/>
              <a:ext cx="6679980" cy="203200"/>
            </a:xfrm>
            <a:prstGeom prst="rect">
              <a:avLst/>
            </a:prstGeom>
            <a:solidFill>
              <a:srgbClr val="AE8441"/>
            </a:solidFill>
          </p:spPr>
          <p:txBody>
            <a:bodyPr/>
            <a:lstStyle/>
            <a:p>
              <a:endParaRPr lang="tr-TR"/>
            </a:p>
          </p:txBody>
        </p:sp>
        <p:sp>
          <p:nvSpPr>
            <p:cNvPr id="4" name="AutoShape 4"/>
            <p:cNvSpPr/>
            <p:nvPr/>
          </p:nvSpPr>
          <p:spPr>
            <a:xfrm>
              <a:off x="7479585" y="0"/>
              <a:ext cx="6679980" cy="203200"/>
            </a:xfrm>
            <a:prstGeom prst="rect">
              <a:avLst/>
            </a:prstGeom>
            <a:solidFill>
              <a:srgbClr val="AE8441"/>
            </a:solidFill>
          </p:spPr>
          <p:txBody>
            <a:bodyPr/>
            <a:lstStyle/>
            <a:p>
              <a:endParaRPr lang="tr-TR"/>
            </a:p>
          </p:txBody>
        </p:sp>
        <p:sp>
          <p:nvSpPr>
            <p:cNvPr id="5" name="AutoShape 5"/>
            <p:cNvSpPr/>
            <p:nvPr/>
          </p:nvSpPr>
          <p:spPr>
            <a:xfrm>
              <a:off x="14959171" y="0"/>
              <a:ext cx="6679980" cy="203200"/>
            </a:xfrm>
            <a:prstGeom prst="rect">
              <a:avLst/>
            </a:prstGeom>
            <a:solidFill>
              <a:srgbClr val="AE8441"/>
            </a:solidFill>
          </p:spPr>
          <p:txBody>
            <a:bodyPr/>
            <a:lstStyle/>
            <a:p>
              <a:endParaRPr lang="tr-TR"/>
            </a:p>
          </p:txBody>
        </p:sp>
      </p:grpSp>
      <p:pic>
        <p:nvPicPr>
          <p:cNvPr id="6" name="Resim 5"/>
          <p:cNvPicPr>
            <a:picLocks noChangeAspect="1"/>
          </p:cNvPicPr>
          <p:nvPr/>
        </p:nvPicPr>
        <p:blipFill>
          <a:blip r:embed="rId3"/>
          <a:stretch>
            <a:fillRect/>
          </a:stretch>
        </p:blipFill>
        <p:spPr>
          <a:xfrm>
            <a:off x="16685607" y="8648700"/>
            <a:ext cx="1146147" cy="1237595"/>
          </a:xfrm>
          <a:prstGeom prst="rect">
            <a:avLst/>
          </a:prstGeom>
        </p:spPr>
      </p:pic>
      <p:pic>
        <p:nvPicPr>
          <p:cNvPr id="10" name="Resim 9">
            <a:extLst>
              <a:ext uri="{FF2B5EF4-FFF2-40B4-BE49-F238E27FC236}">
                <a16:creationId xmlns:a16="http://schemas.microsoft.com/office/drawing/2014/main" id="{312ECA97-7F46-CD18-6836-39355DD2EB5F}"/>
              </a:ext>
            </a:extLst>
          </p:cNvPr>
          <p:cNvPicPr>
            <a:picLocks noChangeAspect="1"/>
          </p:cNvPicPr>
          <p:nvPr/>
        </p:nvPicPr>
        <p:blipFill>
          <a:blip r:embed="rId4"/>
          <a:stretch>
            <a:fillRect/>
          </a:stretch>
        </p:blipFill>
        <p:spPr>
          <a:xfrm>
            <a:off x="1387739" y="2868537"/>
            <a:ext cx="405825" cy="399629"/>
          </a:xfrm>
          <a:prstGeom prst="rect">
            <a:avLst/>
          </a:prstGeom>
        </p:spPr>
      </p:pic>
      <p:sp>
        <p:nvSpPr>
          <p:cNvPr id="11" name="Metin kutusu 10">
            <a:extLst>
              <a:ext uri="{FF2B5EF4-FFF2-40B4-BE49-F238E27FC236}">
                <a16:creationId xmlns:a16="http://schemas.microsoft.com/office/drawing/2014/main" id="{BB462761-6528-4F2D-4469-1D9E8E109524}"/>
              </a:ext>
            </a:extLst>
          </p:cNvPr>
          <p:cNvSpPr txBox="1"/>
          <p:nvPr/>
        </p:nvSpPr>
        <p:spPr>
          <a:xfrm>
            <a:off x="1971532" y="2691986"/>
            <a:ext cx="14344933" cy="6863417"/>
          </a:xfrm>
          <a:prstGeom prst="rect">
            <a:avLst/>
          </a:prstGeom>
          <a:noFill/>
        </p:spPr>
        <p:txBody>
          <a:bodyPr wrap="square">
            <a:spAutoFit/>
          </a:bodyPr>
          <a:lstStyle/>
          <a:p>
            <a:pPr algn="just"/>
            <a:r>
              <a:rPr lang="tr-TR" sz="4000" dirty="0">
                <a:solidFill>
                  <a:schemeClr val="bg1"/>
                </a:solidFill>
                <a:latin typeface="Times New Roman" panose="02020603050405020304" pitchFamily="18" charset="0"/>
                <a:cs typeface="Times New Roman" panose="02020603050405020304" pitchFamily="18" charset="0"/>
              </a:rPr>
              <a:t>İl geneli yapılacak ortak yazılı sınavlar için il sınıf/alan zümreleri tarafından hazırlanan konu soru dağılım tablosu kullanılacak ve öğrencilere bildirilecektir.</a:t>
            </a:r>
          </a:p>
          <a:p>
            <a:pPr algn="just"/>
            <a:endParaRPr lang="tr-TR" sz="4000" dirty="0">
              <a:solidFill>
                <a:schemeClr val="bg1"/>
              </a:solidFill>
              <a:latin typeface="Times New Roman" panose="02020603050405020304" pitchFamily="18" charset="0"/>
              <a:cs typeface="Times New Roman" panose="02020603050405020304" pitchFamily="18" charset="0"/>
            </a:endParaRPr>
          </a:p>
          <a:p>
            <a:pPr algn="just"/>
            <a:r>
              <a:rPr lang="tr-TR" sz="4000" dirty="0">
                <a:solidFill>
                  <a:schemeClr val="bg1"/>
                </a:solidFill>
                <a:latin typeface="Times New Roman" panose="02020603050405020304" pitchFamily="18" charset="0"/>
                <a:cs typeface="Times New Roman" panose="02020603050405020304" pitchFamily="18" charset="0"/>
              </a:rPr>
              <a:t>İl genelinde yapılacak ortak sınavlarda çoktan seçmeli 20 soru sorulacaktır.</a:t>
            </a:r>
          </a:p>
          <a:p>
            <a:pPr algn="just"/>
            <a:endParaRPr lang="tr-TR" sz="4000" dirty="0">
              <a:solidFill>
                <a:schemeClr val="bg1"/>
              </a:solidFill>
              <a:latin typeface="Times New Roman" panose="02020603050405020304" pitchFamily="18" charset="0"/>
              <a:cs typeface="Times New Roman" panose="02020603050405020304" pitchFamily="18" charset="0"/>
            </a:endParaRPr>
          </a:p>
          <a:p>
            <a:pPr algn="just"/>
            <a:r>
              <a:rPr lang="tr-TR" sz="4000" dirty="0">
                <a:solidFill>
                  <a:schemeClr val="bg1"/>
                </a:solidFill>
                <a:latin typeface="Times New Roman" panose="02020603050405020304" pitchFamily="18" charset="0"/>
                <a:cs typeface="Times New Roman" panose="02020603050405020304" pitchFamily="18" charset="0"/>
              </a:rPr>
              <a:t>İl geneli yapılacak ortak sınav 1 ders saatini geçmeyecektir. </a:t>
            </a:r>
          </a:p>
          <a:p>
            <a:pPr algn="just"/>
            <a:endParaRPr lang="tr-TR" sz="4000" dirty="0">
              <a:solidFill>
                <a:schemeClr val="bg1"/>
              </a:solidFill>
              <a:latin typeface="Times New Roman" panose="02020603050405020304" pitchFamily="18" charset="0"/>
              <a:cs typeface="Times New Roman" panose="02020603050405020304" pitchFamily="18" charset="0"/>
            </a:endParaRPr>
          </a:p>
          <a:p>
            <a:pPr algn="just"/>
            <a:r>
              <a:rPr lang="tr-TR" sz="4000" dirty="0">
                <a:solidFill>
                  <a:schemeClr val="bg1"/>
                </a:solidFill>
                <a:latin typeface="Times New Roman" panose="02020603050405020304" pitchFamily="18" charset="0"/>
                <a:cs typeface="Times New Roman" panose="02020603050405020304" pitchFamily="18" charset="0"/>
              </a:rPr>
              <a:t>İkili eğitim gören okullar için aynı güçlük seviyesine sahip farklı iki soru paketi kullanılacaktır.</a:t>
            </a:r>
          </a:p>
        </p:txBody>
      </p:sp>
      <p:pic>
        <p:nvPicPr>
          <p:cNvPr id="13" name="Resim 12">
            <a:extLst>
              <a:ext uri="{FF2B5EF4-FFF2-40B4-BE49-F238E27FC236}">
                <a16:creationId xmlns:a16="http://schemas.microsoft.com/office/drawing/2014/main" id="{390ADFBD-DBBF-33B9-ACC9-AFB56E0C0B6D}"/>
              </a:ext>
            </a:extLst>
          </p:cNvPr>
          <p:cNvPicPr>
            <a:picLocks noChangeAspect="1"/>
          </p:cNvPicPr>
          <p:nvPr/>
        </p:nvPicPr>
        <p:blipFill>
          <a:blip r:embed="rId5"/>
          <a:stretch>
            <a:fillRect/>
          </a:stretch>
        </p:blipFill>
        <p:spPr>
          <a:xfrm>
            <a:off x="1385096" y="5295900"/>
            <a:ext cx="408467" cy="402371"/>
          </a:xfrm>
          <a:prstGeom prst="rect">
            <a:avLst/>
          </a:prstGeom>
        </p:spPr>
      </p:pic>
      <p:pic>
        <p:nvPicPr>
          <p:cNvPr id="7" name="Resim 6">
            <a:extLst>
              <a:ext uri="{FF2B5EF4-FFF2-40B4-BE49-F238E27FC236}">
                <a16:creationId xmlns:a16="http://schemas.microsoft.com/office/drawing/2014/main" id="{1A93F9DC-2490-4947-A416-36A25D241D1E}"/>
              </a:ext>
            </a:extLst>
          </p:cNvPr>
          <p:cNvPicPr>
            <a:picLocks noChangeAspect="1"/>
          </p:cNvPicPr>
          <p:nvPr/>
        </p:nvPicPr>
        <p:blipFill>
          <a:blip r:embed="rId6"/>
          <a:stretch>
            <a:fillRect/>
          </a:stretch>
        </p:blipFill>
        <p:spPr>
          <a:xfrm>
            <a:off x="1395534" y="7124700"/>
            <a:ext cx="408467" cy="402371"/>
          </a:xfrm>
          <a:prstGeom prst="rect">
            <a:avLst/>
          </a:prstGeom>
        </p:spPr>
      </p:pic>
      <p:sp>
        <p:nvSpPr>
          <p:cNvPr id="9" name="Metin kutusu 8">
            <a:extLst>
              <a:ext uri="{FF2B5EF4-FFF2-40B4-BE49-F238E27FC236}">
                <a16:creationId xmlns:a16="http://schemas.microsoft.com/office/drawing/2014/main" id="{FFAFDAD4-8C69-BB4C-FD43-6C5DB3CE404C}"/>
              </a:ext>
            </a:extLst>
          </p:cNvPr>
          <p:cNvSpPr txBox="1"/>
          <p:nvPr/>
        </p:nvSpPr>
        <p:spPr>
          <a:xfrm>
            <a:off x="1143000" y="266700"/>
            <a:ext cx="16002000" cy="1754326"/>
          </a:xfrm>
          <a:prstGeom prst="rect">
            <a:avLst/>
          </a:prstGeom>
          <a:noFill/>
        </p:spPr>
        <p:txBody>
          <a:bodyPr wrap="square">
            <a:spAutoFit/>
          </a:bodyPr>
          <a:lstStyle/>
          <a:p>
            <a:pPr algn="ctr"/>
            <a:r>
              <a:rPr lang="tr-TR" sz="5400" dirty="0">
                <a:solidFill>
                  <a:schemeClr val="bg1"/>
                </a:solidFill>
                <a:latin typeface="Zilla Slab Medium" panose="020B0604020202020204" charset="-94"/>
                <a:ea typeface="Zilla Slab Medium" panose="020B0604020202020204" charset="-94"/>
              </a:rPr>
              <a:t>İL/İLÇE TARAFINDAN YAPILACAK </a:t>
            </a:r>
          </a:p>
          <a:p>
            <a:pPr algn="ctr"/>
            <a:r>
              <a:rPr lang="tr-TR" sz="5400" dirty="0">
                <a:solidFill>
                  <a:schemeClr val="bg1"/>
                </a:solidFill>
                <a:latin typeface="Zilla Slab Medium" panose="020B0604020202020204" charset="-94"/>
                <a:ea typeface="Zilla Slab Medium" panose="020B0604020202020204" charset="-94"/>
              </a:rPr>
              <a:t>ORTAK SINAVLAR </a:t>
            </a:r>
          </a:p>
        </p:txBody>
      </p:sp>
      <p:pic>
        <p:nvPicPr>
          <p:cNvPr id="8" name="Resim 7">
            <a:extLst>
              <a:ext uri="{FF2B5EF4-FFF2-40B4-BE49-F238E27FC236}">
                <a16:creationId xmlns:a16="http://schemas.microsoft.com/office/drawing/2014/main" id="{F8ED57E5-482E-AC47-64CC-D74AA8113158}"/>
              </a:ext>
            </a:extLst>
          </p:cNvPr>
          <p:cNvPicPr>
            <a:picLocks noChangeAspect="1"/>
          </p:cNvPicPr>
          <p:nvPr/>
        </p:nvPicPr>
        <p:blipFill>
          <a:blip r:embed="rId6"/>
          <a:stretch>
            <a:fillRect/>
          </a:stretch>
        </p:blipFill>
        <p:spPr>
          <a:xfrm>
            <a:off x="1395534" y="8348662"/>
            <a:ext cx="408467" cy="402371"/>
          </a:xfrm>
          <a:prstGeom prst="rect">
            <a:avLst/>
          </a:prstGeom>
        </p:spPr>
      </p:pic>
    </p:spTree>
    <p:extLst>
      <p:ext uri="{BB962C8B-B14F-4D97-AF65-F5344CB8AC3E}">
        <p14:creationId xmlns:p14="http://schemas.microsoft.com/office/powerpoint/2010/main" val="2961781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16650101" y="8572500"/>
            <a:ext cx="1143172" cy="1234626"/>
          </a:xfrm>
          <a:prstGeom prst="rect">
            <a:avLst/>
          </a:prstGeom>
        </p:spPr>
      </p:pic>
      <p:pic>
        <p:nvPicPr>
          <p:cNvPr id="23" name="Resim 22">
            <a:extLst>
              <a:ext uri="{FF2B5EF4-FFF2-40B4-BE49-F238E27FC236}">
                <a16:creationId xmlns:a16="http://schemas.microsoft.com/office/drawing/2014/main" id="{12DBE3AE-5FB0-548E-B966-7EB9A7275336}"/>
              </a:ext>
            </a:extLst>
          </p:cNvPr>
          <p:cNvPicPr>
            <a:picLocks noChangeAspect="1"/>
          </p:cNvPicPr>
          <p:nvPr/>
        </p:nvPicPr>
        <p:blipFill>
          <a:blip r:embed="rId3"/>
          <a:stretch>
            <a:fillRect/>
          </a:stretch>
        </p:blipFill>
        <p:spPr>
          <a:xfrm>
            <a:off x="1295400" y="1562100"/>
            <a:ext cx="16228959" cy="152413"/>
          </a:xfrm>
          <a:prstGeom prst="rect">
            <a:avLst/>
          </a:prstGeom>
        </p:spPr>
      </p:pic>
      <p:pic>
        <p:nvPicPr>
          <p:cNvPr id="2" name="Resim 1">
            <a:extLst>
              <a:ext uri="{FF2B5EF4-FFF2-40B4-BE49-F238E27FC236}">
                <a16:creationId xmlns:a16="http://schemas.microsoft.com/office/drawing/2014/main" id="{F0F13B4C-70F4-C15F-E4E9-6E8187AA3DD8}"/>
              </a:ext>
            </a:extLst>
          </p:cNvPr>
          <p:cNvPicPr>
            <a:picLocks noChangeAspect="1"/>
          </p:cNvPicPr>
          <p:nvPr/>
        </p:nvPicPr>
        <p:blipFill>
          <a:blip r:embed="rId4"/>
          <a:stretch>
            <a:fillRect/>
          </a:stretch>
        </p:blipFill>
        <p:spPr>
          <a:xfrm>
            <a:off x="3352800" y="2324100"/>
            <a:ext cx="12501666" cy="6895108"/>
          </a:xfrm>
          <a:prstGeom prst="rect">
            <a:avLst/>
          </a:prstGeom>
        </p:spPr>
      </p:pic>
      <p:sp>
        <p:nvSpPr>
          <p:cNvPr id="3" name="Dikdörtgen 2">
            <a:extLst>
              <a:ext uri="{FF2B5EF4-FFF2-40B4-BE49-F238E27FC236}">
                <a16:creationId xmlns:a16="http://schemas.microsoft.com/office/drawing/2014/main" id="{A6D5FB48-D9AD-7762-BCC9-B17B9A4FAB6F}"/>
              </a:ext>
            </a:extLst>
          </p:cNvPr>
          <p:cNvSpPr/>
          <p:nvPr/>
        </p:nvSpPr>
        <p:spPr>
          <a:xfrm>
            <a:off x="10134600" y="4991100"/>
            <a:ext cx="762000" cy="40386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a:extLst>
              <a:ext uri="{FF2B5EF4-FFF2-40B4-BE49-F238E27FC236}">
                <a16:creationId xmlns:a16="http://schemas.microsoft.com/office/drawing/2014/main" id="{EF14EE97-51BD-6664-C871-6496B7F8642A}"/>
              </a:ext>
            </a:extLst>
          </p:cNvPr>
          <p:cNvSpPr/>
          <p:nvPr/>
        </p:nvSpPr>
        <p:spPr>
          <a:xfrm>
            <a:off x="11125200" y="4979096"/>
            <a:ext cx="228600" cy="4038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a:extLst>
              <a:ext uri="{FF2B5EF4-FFF2-40B4-BE49-F238E27FC236}">
                <a16:creationId xmlns:a16="http://schemas.microsoft.com/office/drawing/2014/main" id="{8C95C3E4-0620-4669-6BAE-BED4F98D31A1}"/>
              </a:ext>
            </a:extLst>
          </p:cNvPr>
          <p:cNvPicPr>
            <a:picLocks noChangeAspect="1"/>
          </p:cNvPicPr>
          <p:nvPr/>
        </p:nvPicPr>
        <p:blipFill>
          <a:blip r:embed="rId5"/>
          <a:stretch>
            <a:fillRect/>
          </a:stretch>
        </p:blipFill>
        <p:spPr>
          <a:xfrm>
            <a:off x="11576534" y="4991100"/>
            <a:ext cx="249958" cy="4054191"/>
          </a:xfrm>
          <a:prstGeom prst="rect">
            <a:avLst/>
          </a:prstGeom>
        </p:spPr>
      </p:pic>
      <p:pic>
        <p:nvPicPr>
          <p:cNvPr id="7" name="Resim 6">
            <a:extLst>
              <a:ext uri="{FF2B5EF4-FFF2-40B4-BE49-F238E27FC236}">
                <a16:creationId xmlns:a16="http://schemas.microsoft.com/office/drawing/2014/main" id="{E8A12CC1-0C4E-5EFF-5F48-F65D51545E15}"/>
              </a:ext>
            </a:extLst>
          </p:cNvPr>
          <p:cNvPicPr>
            <a:picLocks noChangeAspect="1"/>
          </p:cNvPicPr>
          <p:nvPr/>
        </p:nvPicPr>
        <p:blipFill>
          <a:blip r:embed="rId5"/>
          <a:stretch>
            <a:fillRect/>
          </a:stretch>
        </p:blipFill>
        <p:spPr>
          <a:xfrm>
            <a:off x="12049226" y="4991100"/>
            <a:ext cx="249958" cy="4054191"/>
          </a:xfrm>
          <a:prstGeom prst="rect">
            <a:avLst/>
          </a:prstGeom>
        </p:spPr>
      </p:pic>
      <p:pic>
        <p:nvPicPr>
          <p:cNvPr id="10" name="Resim 9">
            <a:extLst>
              <a:ext uri="{FF2B5EF4-FFF2-40B4-BE49-F238E27FC236}">
                <a16:creationId xmlns:a16="http://schemas.microsoft.com/office/drawing/2014/main" id="{96446D86-607B-23DD-3416-56CE30DD5827}"/>
              </a:ext>
            </a:extLst>
          </p:cNvPr>
          <p:cNvPicPr>
            <a:picLocks noChangeAspect="1"/>
          </p:cNvPicPr>
          <p:nvPr/>
        </p:nvPicPr>
        <p:blipFill>
          <a:blip r:embed="rId5"/>
          <a:stretch>
            <a:fillRect/>
          </a:stretch>
        </p:blipFill>
        <p:spPr>
          <a:xfrm>
            <a:off x="12497148" y="4983304"/>
            <a:ext cx="249958" cy="4054191"/>
          </a:xfrm>
          <a:prstGeom prst="rect">
            <a:avLst/>
          </a:prstGeom>
        </p:spPr>
      </p:pic>
      <p:sp>
        <p:nvSpPr>
          <p:cNvPr id="12" name="Metin kutusu 11">
            <a:extLst>
              <a:ext uri="{FF2B5EF4-FFF2-40B4-BE49-F238E27FC236}">
                <a16:creationId xmlns:a16="http://schemas.microsoft.com/office/drawing/2014/main" id="{33AAAF87-5E06-553D-8628-53BA8BC375CC}"/>
              </a:ext>
            </a:extLst>
          </p:cNvPr>
          <p:cNvSpPr txBox="1"/>
          <p:nvPr/>
        </p:nvSpPr>
        <p:spPr>
          <a:xfrm>
            <a:off x="11039445" y="5612704"/>
            <a:ext cx="400110" cy="2959796"/>
          </a:xfrm>
          <a:prstGeom prst="rect">
            <a:avLst/>
          </a:prstGeom>
          <a:noFill/>
        </p:spPr>
        <p:txBody>
          <a:bodyPr vert="vert270" wrap="square" rtlCol="0">
            <a:spAutoFit/>
          </a:bodyPr>
          <a:lstStyle/>
          <a:p>
            <a:r>
              <a:rPr lang="tr-TR" sz="1400" b="1" dirty="0"/>
              <a:t>AÇIK UÇLU / KISA CEVAPLI SORULAR</a:t>
            </a:r>
          </a:p>
        </p:txBody>
      </p:sp>
      <p:pic>
        <p:nvPicPr>
          <p:cNvPr id="13" name="Resim 12">
            <a:extLst>
              <a:ext uri="{FF2B5EF4-FFF2-40B4-BE49-F238E27FC236}">
                <a16:creationId xmlns:a16="http://schemas.microsoft.com/office/drawing/2014/main" id="{97D8A768-9994-3742-035C-8BADD2CA3E85}"/>
              </a:ext>
            </a:extLst>
          </p:cNvPr>
          <p:cNvPicPr>
            <a:picLocks noChangeAspect="1"/>
          </p:cNvPicPr>
          <p:nvPr/>
        </p:nvPicPr>
        <p:blipFill>
          <a:blip r:embed="rId6"/>
          <a:stretch>
            <a:fillRect/>
          </a:stretch>
        </p:blipFill>
        <p:spPr>
          <a:xfrm>
            <a:off x="11481905" y="5612704"/>
            <a:ext cx="420660" cy="3023878"/>
          </a:xfrm>
          <a:prstGeom prst="rect">
            <a:avLst/>
          </a:prstGeom>
        </p:spPr>
      </p:pic>
      <p:pic>
        <p:nvPicPr>
          <p:cNvPr id="14" name="Resim 13">
            <a:extLst>
              <a:ext uri="{FF2B5EF4-FFF2-40B4-BE49-F238E27FC236}">
                <a16:creationId xmlns:a16="http://schemas.microsoft.com/office/drawing/2014/main" id="{B1D09857-2283-DF59-44EC-CB6C954A8A23}"/>
              </a:ext>
            </a:extLst>
          </p:cNvPr>
          <p:cNvPicPr>
            <a:picLocks noChangeAspect="1"/>
          </p:cNvPicPr>
          <p:nvPr/>
        </p:nvPicPr>
        <p:blipFill>
          <a:blip r:embed="rId6"/>
          <a:stretch>
            <a:fillRect/>
          </a:stretch>
        </p:blipFill>
        <p:spPr>
          <a:xfrm>
            <a:off x="11951490" y="5613748"/>
            <a:ext cx="420660" cy="3023878"/>
          </a:xfrm>
          <a:prstGeom prst="rect">
            <a:avLst/>
          </a:prstGeom>
        </p:spPr>
      </p:pic>
      <p:pic>
        <p:nvPicPr>
          <p:cNvPr id="15" name="Resim 14">
            <a:extLst>
              <a:ext uri="{FF2B5EF4-FFF2-40B4-BE49-F238E27FC236}">
                <a16:creationId xmlns:a16="http://schemas.microsoft.com/office/drawing/2014/main" id="{FA59EBD4-7D95-DD24-428F-4D190BEF5402}"/>
              </a:ext>
            </a:extLst>
          </p:cNvPr>
          <p:cNvPicPr>
            <a:picLocks noChangeAspect="1"/>
          </p:cNvPicPr>
          <p:nvPr/>
        </p:nvPicPr>
        <p:blipFill>
          <a:blip r:embed="rId6"/>
          <a:stretch>
            <a:fillRect/>
          </a:stretch>
        </p:blipFill>
        <p:spPr>
          <a:xfrm>
            <a:off x="12421075" y="5612704"/>
            <a:ext cx="420660" cy="3023878"/>
          </a:xfrm>
          <a:prstGeom prst="rect">
            <a:avLst/>
          </a:prstGeom>
        </p:spPr>
      </p:pic>
      <p:sp>
        <p:nvSpPr>
          <p:cNvPr id="16" name="Metin kutusu 15">
            <a:extLst>
              <a:ext uri="{FF2B5EF4-FFF2-40B4-BE49-F238E27FC236}">
                <a16:creationId xmlns:a16="http://schemas.microsoft.com/office/drawing/2014/main" id="{85E5B467-C581-DDB3-5C59-0F5D4616C43E}"/>
              </a:ext>
            </a:extLst>
          </p:cNvPr>
          <p:cNvSpPr txBox="1"/>
          <p:nvPr/>
        </p:nvSpPr>
        <p:spPr>
          <a:xfrm>
            <a:off x="10314275" y="5548622"/>
            <a:ext cx="461665" cy="3023878"/>
          </a:xfrm>
          <a:prstGeom prst="rect">
            <a:avLst/>
          </a:prstGeom>
          <a:noFill/>
        </p:spPr>
        <p:txBody>
          <a:bodyPr vert="vert270" wrap="square" rtlCol="0">
            <a:spAutoFit/>
          </a:bodyPr>
          <a:lstStyle/>
          <a:p>
            <a:r>
              <a:rPr lang="tr-TR" b="1" dirty="0"/>
              <a:t>ÇOKTAN SEÇMELİ SORULAR </a:t>
            </a:r>
          </a:p>
        </p:txBody>
      </p:sp>
    </p:spTree>
    <p:extLst>
      <p:ext uri="{BB962C8B-B14F-4D97-AF65-F5344CB8AC3E}">
        <p14:creationId xmlns:p14="http://schemas.microsoft.com/office/powerpoint/2010/main" val="2983524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16650101" y="8572500"/>
            <a:ext cx="1143172" cy="1234626"/>
          </a:xfrm>
          <a:prstGeom prst="rect">
            <a:avLst/>
          </a:prstGeom>
        </p:spPr>
      </p:pic>
      <p:pic>
        <p:nvPicPr>
          <p:cNvPr id="23" name="Resim 22">
            <a:extLst>
              <a:ext uri="{FF2B5EF4-FFF2-40B4-BE49-F238E27FC236}">
                <a16:creationId xmlns:a16="http://schemas.microsoft.com/office/drawing/2014/main" id="{12DBE3AE-5FB0-548E-B966-7EB9A7275336}"/>
              </a:ext>
            </a:extLst>
          </p:cNvPr>
          <p:cNvPicPr>
            <a:picLocks noChangeAspect="1"/>
          </p:cNvPicPr>
          <p:nvPr/>
        </p:nvPicPr>
        <p:blipFill>
          <a:blip r:embed="rId3"/>
          <a:stretch>
            <a:fillRect/>
          </a:stretch>
        </p:blipFill>
        <p:spPr>
          <a:xfrm>
            <a:off x="1295400" y="1562100"/>
            <a:ext cx="16228959" cy="152413"/>
          </a:xfrm>
          <a:prstGeom prst="rect">
            <a:avLst/>
          </a:prstGeom>
        </p:spPr>
      </p:pic>
      <p:pic>
        <p:nvPicPr>
          <p:cNvPr id="3" name="Resim 2">
            <a:extLst>
              <a:ext uri="{FF2B5EF4-FFF2-40B4-BE49-F238E27FC236}">
                <a16:creationId xmlns:a16="http://schemas.microsoft.com/office/drawing/2014/main" id="{E5E9E7B7-1629-0725-E00B-42DF9B9010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2628900"/>
            <a:ext cx="13901122" cy="6400800"/>
          </a:xfrm>
          <a:prstGeom prst="rect">
            <a:avLst/>
          </a:prstGeom>
        </p:spPr>
      </p:pic>
    </p:spTree>
    <p:extLst>
      <p:ext uri="{BB962C8B-B14F-4D97-AF65-F5344CB8AC3E}">
        <p14:creationId xmlns:p14="http://schemas.microsoft.com/office/powerpoint/2010/main" val="702765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16650101" y="8572500"/>
            <a:ext cx="1143172" cy="1234626"/>
          </a:xfrm>
          <a:prstGeom prst="rect">
            <a:avLst/>
          </a:prstGeom>
        </p:spPr>
      </p:pic>
      <p:pic>
        <p:nvPicPr>
          <p:cNvPr id="23" name="Resim 22">
            <a:extLst>
              <a:ext uri="{FF2B5EF4-FFF2-40B4-BE49-F238E27FC236}">
                <a16:creationId xmlns:a16="http://schemas.microsoft.com/office/drawing/2014/main" id="{12DBE3AE-5FB0-548E-B966-7EB9A7275336}"/>
              </a:ext>
            </a:extLst>
          </p:cNvPr>
          <p:cNvPicPr>
            <a:picLocks noChangeAspect="1"/>
          </p:cNvPicPr>
          <p:nvPr/>
        </p:nvPicPr>
        <p:blipFill>
          <a:blip r:embed="rId3"/>
          <a:stretch>
            <a:fillRect/>
          </a:stretch>
        </p:blipFill>
        <p:spPr>
          <a:xfrm>
            <a:off x="1295400" y="1562100"/>
            <a:ext cx="16228959" cy="152413"/>
          </a:xfrm>
          <a:prstGeom prst="rect">
            <a:avLst/>
          </a:prstGeom>
        </p:spPr>
      </p:pic>
      <p:pic>
        <p:nvPicPr>
          <p:cNvPr id="9" name="Resim 8">
            <a:extLst>
              <a:ext uri="{FF2B5EF4-FFF2-40B4-BE49-F238E27FC236}">
                <a16:creationId xmlns:a16="http://schemas.microsoft.com/office/drawing/2014/main" id="{51787024-BBA2-2C91-4D70-BEF1BEA33969}"/>
              </a:ext>
            </a:extLst>
          </p:cNvPr>
          <p:cNvPicPr>
            <a:picLocks noChangeAspect="1"/>
          </p:cNvPicPr>
          <p:nvPr/>
        </p:nvPicPr>
        <p:blipFill>
          <a:blip r:embed="rId4"/>
          <a:stretch>
            <a:fillRect/>
          </a:stretch>
        </p:blipFill>
        <p:spPr>
          <a:xfrm>
            <a:off x="2057400" y="1943100"/>
            <a:ext cx="14173200" cy="10199592"/>
          </a:xfrm>
          <a:prstGeom prst="rect">
            <a:avLst/>
          </a:prstGeom>
        </p:spPr>
      </p:pic>
    </p:spTree>
    <p:extLst>
      <p:ext uri="{BB962C8B-B14F-4D97-AF65-F5344CB8AC3E}">
        <p14:creationId xmlns:p14="http://schemas.microsoft.com/office/powerpoint/2010/main" val="989812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grpSp>
        <p:nvGrpSpPr>
          <p:cNvPr id="2" name="Group 2"/>
          <p:cNvGrpSpPr/>
          <p:nvPr/>
        </p:nvGrpSpPr>
        <p:grpSpPr>
          <a:xfrm>
            <a:off x="1029318" y="1938338"/>
            <a:ext cx="16229363" cy="152400"/>
            <a:chOff x="0" y="0"/>
            <a:chExt cx="21639151" cy="203200"/>
          </a:xfrm>
        </p:grpSpPr>
        <p:sp>
          <p:nvSpPr>
            <p:cNvPr id="3" name="AutoShape 3"/>
            <p:cNvSpPr/>
            <p:nvPr/>
          </p:nvSpPr>
          <p:spPr>
            <a:xfrm>
              <a:off x="0" y="0"/>
              <a:ext cx="6679980" cy="203200"/>
            </a:xfrm>
            <a:prstGeom prst="rect">
              <a:avLst/>
            </a:prstGeom>
            <a:solidFill>
              <a:srgbClr val="AE8441"/>
            </a:solidFill>
          </p:spPr>
          <p:txBody>
            <a:bodyPr/>
            <a:lstStyle/>
            <a:p>
              <a:endParaRPr lang="tr-TR"/>
            </a:p>
          </p:txBody>
        </p:sp>
        <p:sp>
          <p:nvSpPr>
            <p:cNvPr id="4" name="AutoShape 4"/>
            <p:cNvSpPr/>
            <p:nvPr/>
          </p:nvSpPr>
          <p:spPr>
            <a:xfrm>
              <a:off x="7479585" y="0"/>
              <a:ext cx="6679980" cy="203200"/>
            </a:xfrm>
            <a:prstGeom prst="rect">
              <a:avLst/>
            </a:prstGeom>
            <a:solidFill>
              <a:srgbClr val="AE8441"/>
            </a:solidFill>
          </p:spPr>
          <p:txBody>
            <a:bodyPr/>
            <a:lstStyle/>
            <a:p>
              <a:endParaRPr lang="tr-TR"/>
            </a:p>
          </p:txBody>
        </p:sp>
        <p:sp>
          <p:nvSpPr>
            <p:cNvPr id="5" name="AutoShape 5"/>
            <p:cNvSpPr/>
            <p:nvPr/>
          </p:nvSpPr>
          <p:spPr>
            <a:xfrm>
              <a:off x="14959171" y="0"/>
              <a:ext cx="6679980" cy="203200"/>
            </a:xfrm>
            <a:prstGeom prst="rect">
              <a:avLst/>
            </a:prstGeom>
            <a:solidFill>
              <a:srgbClr val="AE8441"/>
            </a:solidFill>
          </p:spPr>
          <p:txBody>
            <a:bodyPr/>
            <a:lstStyle/>
            <a:p>
              <a:endParaRPr lang="tr-TR"/>
            </a:p>
          </p:txBody>
        </p:sp>
      </p:grpSp>
      <p:pic>
        <p:nvPicPr>
          <p:cNvPr id="6" name="Resim 5"/>
          <p:cNvPicPr>
            <a:picLocks noChangeAspect="1"/>
          </p:cNvPicPr>
          <p:nvPr/>
        </p:nvPicPr>
        <p:blipFill>
          <a:blip r:embed="rId3"/>
          <a:stretch>
            <a:fillRect/>
          </a:stretch>
        </p:blipFill>
        <p:spPr>
          <a:xfrm>
            <a:off x="16685607" y="8648700"/>
            <a:ext cx="1146147" cy="1237595"/>
          </a:xfrm>
          <a:prstGeom prst="rect">
            <a:avLst/>
          </a:prstGeom>
        </p:spPr>
      </p:pic>
      <p:pic>
        <p:nvPicPr>
          <p:cNvPr id="10" name="Resim 9">
            <a:extLst>
              <a:ext uri="{FF2B5EF4-FFF2-40B4-BE49-F238E27FC236}">
                <a16:creationId xmlns:a16="http://schemas.microsoft.com/office/drawing/2014/main" id="{312ECA97-7F46-CD18-6836-39355DD2EB5F}"/>
              </a:ext>
            </a:extLst>
          </p:cNvPr>
          <p:cNvPicPr>
            <a:picLocks noChangeAspect="1"/>
          </p:cNvPicPr>
          <p:nvPr/>
        </p:nvPicPr>
        <p:blipFill>
          <a:blip r:embed="rId4"/>
          <a:stretch>
            <a:fillRect/>
          </a:stretch>
        </p:blipFill>
        <p:spPr>
          <a:xfrm>
            <a:off x="1387739" y="2868537"/>
            <a:ext cx="405825" cy="399629"/>
          </a:xfrm>
          <a:prstGeom prst="rect">
            <a:avLst/>
          </a:prstGeom>
        </p:spPr>
      </p:pic>
      <p:sp>
        <p:nvSpPr>
          <p:cNvPr id="11" name="Metin kutusu 10">
            <a:extLst>
              <a:ext uri="{FF2B5EF4-FFF2-40B4-BE49-F238E27FC236}">
                <a16:creationId xmlns:a16="http://schemas.microsoft.com/office/drawing/2014/main" id="{BB462761-6528-4F2D-4469-1D9E8E109524}"/>
              </a:ext>
            </a:extLst>
          </p:cNvPr>
          <p:cNvSpPr txBox="1"/>
          <p:nvPr/>
        </p:nvSpPr>
        <p:spPr>
          <a:xfrm>
            <a:off x="1796206" y="2705100"/>
            <a:ext cx="14344933" cy="9294852"/>
          </a:xfrm>
          <a:prstGeom prst="rect">
            <a:avLst/>
          </a:prstGeom>
          <a:noFill/>
        </p:spPr>
        <p:txBody>
          <a:bodyPr wrap="square">
            <a:spAutoFit/>
          </a:bodyPr>
          <a:lstStyle/>
          <a:p>
            <a:pPr algn="just"/>
            <a:r>
              <a:rPr lang="tr-TR" sz="4000" dirty="0">
                <a:solidFill>
                  <a:schemeClr val="bg1"/>
                </a:solidFill>
                <a:effectLst/>
                <a:latin typeface="Times New Roman" panose="02020603050405020304" pitchFamily="18" charset="0"/>
                <a:ea typeface="Times New Roman" panose="02020603050405020304" pitchFamily="18" charset="0"/>
              </a:rPr>
              <a:t>İl/ ilçe geneli ortak sınavlarda sorular ve cevap anahtarları</a:t>
            </a:r>
          </a:p>
          <a:p>
            <a:pPr marL="571500" indent="-571500" algn="just">
              <a:buFont typeface="Arial" panose="020B0604020202020204" pitchFamily="34" charset="0"/>
              <a:buChar char="•"/>
            </a:pPr>
            <a:r>
              <a:rPr lang="tr-TR" sz="3600" dirty="0">
                <a:solidFill>
                  <a:schemeClr val="bg1"/>
                </a:solidFill>
                <a:effectLst/>
                <a:latin typeface="Times New Roman" panose="02020603050405020304" pitchFamily="18" charset="0"/>
                <a:ea typeface="Times New Roman" panose="02020603050405020304" pitchFamily="18" charset="0"/>
              </a:rPr>
              <a:t>Ölçme Değerlendirme Merkezi Müdürlüğü (il geneli ortak yazılı sınavlar)</a:t>
            </a:r>
          </a:p>
          <a:p>
            <a:pPr marL="571500" indent="-571500" algn="just">
              <a:buFont typeface="Arial" panose="020B0604020202020204" pitchFamily="34" charset="0"/>
              <a:buChar char="•"/>
            </a:pPr>
            <a:r>
              <a:rPr lang="tr-TR" sz="3600" dirty="0">
                <a:solidFill>
                  <a:schemeClr val="bg1"/>
                </a:solidFill>
                <a:effectLst/>
                <a:latin typeface="Times New Roman" panose="02020603050405020304" pitchFamily="18" charset="0"/>
                <a:ea typeface="Times New Roman" panose="02020603050405020304" pitchFamily="18" charset="0"/>
              </a:rPr>
              <a:t>İlçe sınıf/alan zümreleri (ilçe geneli ortak yazılı sınavlar)</a:t>
            </a:r>
          </a:p>
          <a:p>
            <a:pPr algn="just"/>
            <a:r>
              <a:rPr lang="tr-TR" sz="4000" dirty="0">
                <a:solidFill>
                  <a:schemeClr val="bg1"/>
                </a:solidFill>
                <a:latin typeface="Times New Roman" panose="02020603050405020304" pitchFamily="18" charset="0"/>
                <a:ea typeface="Times New Roman" panose="02020603050405020304" pitchFamily="18" charset="0"/>
              </a:rPr>
              <a:t>tarafından hazırlanacaktır.</a:t>
            </a:r>
          </a:p>
          <a:p>
            <a:pPr algn="just"/>
            <a:endParaRPr lang="tr-TR" sz="4000" dirty="0">
              <a:solidFill>
                <a:schemeClr val="bg1"/>
              </a:solidFill>
              <a:latin typeface="Times New Roman" panose="02020603050405020304" pitchFamily="18" charset="0"/>
              <a:ea typeface="Times New Roman" panose="02020603050405020304" pitchFamily="18" charset="0"/>
            </a:endParaRPr>
          </a:p>
          <a:p>
            <a:pPr algn="just"/>
            <a:r>
              <a:rPr lang="tr-TR" sz="4000" dirty="0">
                <a:solidFill>
                  <a:schemeClr val="bg1"/>
                </a:solidFill>
                <a:latin typeface="Times New Roman" panose="02020603050405020304" pitchFamily="18" charset="0"/>
                <a:ea typeface="Times New Roman" panose="02020603050405020304" pitchFamily="18" charset="0"/>
              </a:rPr>
              <a:t>İl ve ilçe geneli yapılacak ortak yazılı sınavlarda öğrenci ya da okul sıralaması yapılmayacaktır. Öğrenci toplu listeleri yayımlanmayacak; okul, sınıf ve şube karşılaştırması yapılmayacaktır.</a:t>
            </a:r>
          </a:p>
          <a:p>
            <a:pPr algn="just"/>
            <a:endParaRPr lang="tr-TR" sz="4000" dirty="0">
              <a:solidFill>
                <a:schemeClr val="bg1"/>
              </a:solidFill>
              <a:effectLst/>
              <a:latin typeface="Times New Roman" panose="02020603050405020304" pitchFamily="18" charset="0"/>
              <a:ea typeface="Times New Roman" panose="02020603050405020304" pitchFamily="18" charset="0"/>
            </a:endParaRPr>
          </a:p>
          <a:p>
            <a:pPr algn="just"/>
            <a:endParaRPr lang="tr-TR" sz="4000" dirty="0">
              <a:solidFill>
                <a:schemeClr val="bg1"/>
              </a:solidFill>
              <a:latin typeface="Times New Roman" panose="02020603050405020304" pitchFamily="18" charset="0"/>
              <a:cs typeface="Times New Roman" panose="02020603050405020304" pitchFamily="18" charset="0"/>
            </a:endParaRPr>
          </a:p>
          <a:p>
            <a:pPr algn="just"/>
            <a:endParaRPr lang="tr-TR" dirty="0">
              <a:solidFill>
                <a:schemeClr val="bg1"/>
              </a:solidFill>
              <a:latin typeface="Times New Roman" panose="02020603050405020304" pitchFamily="18" charset="0"/>
              <a:cs typeface="Times New Roman" panose="02020603050405020304" pitchFamily="18" charset="0"/>
            </a:endParaRPr>
          </a:p>
          <a:p>
            <a:pPr algn="just"/>
            <a:endParaRPr lang="tr-TR" sz="4000" dirty="0">
              <a:solidFill>
                <a:schemeClr val="bg1"/>
              </a:solidFill>
              <a:latin typeface="Times New Roman" panose="02020603050405020304" pitchFamily="18" charset="0"/>
              <a:cs typeface="Times New Roman" panose="02020603050405020304" pitchFamily="18" charset="0"/>
            </a:endParaRPr>
          </a:p>
          <a:p>
            <a:pPr algn="just"/>
            <a:endParaRPr lang="tr-TR" sz="4000" dirty="0">
              <a:solidFill>
                <a:schemeClr val="bg1"/>
              </a:solidFill>
              <a:latin typeface="Times New Roman" panose="02020603050405020304" pitchFamily="18" charset="0"/>
              <a:cs typeface="Times New Roman" panose="02020603050405020304" pitchFamily="18" charset="0"/>
            </a:endParaRPr>
          </a:p>
          <a:p>
            <a:pPr algn="just"/>
            <a:endParaRPr lang="tr-TR" sz="4000" dirty="0">
              <a:solidFill>
                <a:schemeClr val="bg1"/>
              </a:solidFill>
              <a:latin typeface="Times New Roman" panose="02020603050405020304" pitchFamily="18" charset="0"/>
              <a:cs typeface="Times New Roman" panose="02020603050405020304" pitchFamily="18" charset="0"/>
            </a:endParaRPr>
          </a:p>
          <a:p>
            <a:pPr algn="just"/>
            <a:endParaRPr lang="tr-TR" sz="4000" dirty="0">
              <a:solidFill>
                <a:schemeClr val="bg1"/>
              </a:solidFill>
              <a:latin typeface="Times New Roman" panose="02020603050405020304" pitchFamily="18" charset="0"/>
              <a:cs typeface="Times New Roman" panose="02020603050405020304" pitchFamily="18" charset="0"/>
            </a:endParaRPr>
          </a:p>
          <a:p>
            <a:endParaRPr lang="tr-TR" sz="2800" dirty="0">
              <a:solidFill>
                <a:schemeClr val="bg1"/>
              </a:solidFill>
            </a:endParaRPr>
          </a:p>
        </p:txBody>
      </p:sp>
      <p:pic>
        <p:nvPicPr>
          <p:cNvPr id="13" name="Resim 12">
            <a:extLst>
              <a:ext uri="{FF2B5EF4-FFF2-40B4-BE49-F238E27FC236}">
                <a16:creationId xmlns:a16="http://schemas.microsoft.com/office/drawing/2014/main" id="{390ADFBD-DBBF-33B9-ACC9-AFB56E0C0B6D}"/>
              </a:ext>
            </a:extLst>
          </p:cNvPr>
          <p:cNvPicPr>
            <a:picLocks noChangeAspect="1"/>
          </p:cNvPicPr>
          <p:nvPr/>
        </p:nvPicPr>
        <p:blipFill>
          <a:blip r:embed="rId5"/>
          <a:stretch>
            <a:fillRect/>
          </a:stretch>
        </p:blipFill>
        <p:spPr>
          <a:xfrm>
            <a:off x="1385095" y="5817795"/>
            <a:ext cx="408467" cy="402371"/>
          </a:xfrm>
          <a:prstGeom prst="rect">
            <a:avLst/>
          </a:prstGeom>
        </p:spPr>
      </p:pic>
      <p:sp>
        <p:nvSpPr>
          <p:cNvPr id="9" name="Metin kutusu 8">
            <a:extLst>
              <a:ext uri="{FF2B5EF4-FFF2-40B4-BE49-F238E27FC236}">
                <a16:creationId xmlns:a16="http://schemas.microsoft.com/office/drawing/2014/main" id="{FFAFDAD4-8C69-BB4C-FD43-6C5DB3CE404C}"/>
              </a:ext>
            </a:extLst>
          </p:cNvPr>
          <p:cNvSpPr txBox="1"/>
          <p:nvPr/>
        </p:nvSpPr>
        <p:spPr>
          <a:xfrm>
            <a:off x="1143000" y="266700"/>
            <a:ext cx="16002000" cy="1754326"/>
          </a:xfrm>
          <a:prstGeom prst="rect">
            <a:avLst/>
          </a:prstGeom>
          <a:noFill/>
        </p:spPr>
        <p:txBody>
          <a:bodyPr wrap="square">
            <a:spAutoFit/>
          </a:bodyPr>
          <a:lstStyle/>
          <a:p>
            <a:pPr algn="ctr"/>
            <a:r>
              <a:rPr lang="tr-TR" sz="5400" dirty="0">
                <a:solidFill>
                  <a:schemeClr val="bg1"/>
                </a:solidFill>
                <a:latin typeface="Zilla Slab Medium" panose="020B0604020202020204" charset="-94"/>
                <a:ea typeface="Zilla Slab Medium" panose="020B0604020202020204" charset="-94"/>
              </a:rPr>
              <a:t>İL/İLÇE TARAFINDAN YAPILACAK </a:t>
            </a:r>
          </a:p>
          <a:p>
            <a:pPr algn="ctr"/>
            <a:r>
              <a:rPr lang="tr-TR" sz="5400" dirty="0">
                <a:solidFill>
                  <a:schemeClr val="bg1"/>
                </a:solidFill>
                <a:latin typeface="Zilla Slab Medium" panose="020B0604020202020204" charset="-94"/>
                <a:ea typeface="Zilla Slab Medium" panose="020B0604020202020204" charset="-94"/>
              </a:rPr>
              <a:t>ORTAK SINAVLAR </a:t>
            </a:r>
          </a:p>
        </p:txBody>
      </p:sp>
    </p:spTree>
    <p:extLst>
      <p:ext uri="{BB962C8B-B14F-4D97-AF65-F5344CB8AC3E}">
        <p14:creationId xmlns:p14="http://schemas.microsoft.com/office/powerpoint/2010/main" val="2193208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grpSp>
        <p:nvGrpSpPr>
          <p:cNvPr id="2" name="Group 2"/>
          <p:cNvGrpSpPr/>
          <p:nvPr/>
        </p:nvGrpSpPr>
        <p:grpSpPr>
          <a:xfrm>
            <a:off x="1029318" y="1938338"/>
            <a:ext cx="16229363" cy="152400"/>
            <a:chOff x="0" y="0"/>
            <a:chExt cx="21639151" cy="203200"/>
          </a:xfrm>
        </p:grpSpPr>
        <p:sp>
          <p:nvSpPr>
            <p:cNvPr id="3" name="AutoShape 3"/>
            <p:cNvSpPr/>
            <p:nvPr/>
          </p:nvSpPr>
          <p:spPr>
            <a:xfrm>
              <a:off x="0" y="0"/>
              <a:ext cx="6679980" cy="203200"/>
            </a:xfrm>
            <a:prstGeom prst="rect">
              <a:avLst/>
            </a:prstGeom>
            <a:solidFill>
              <a:srgbClr val="AE8441"/>
            </a:solidFill>
          </p:spPr>
          <p:txBody>
            <a:bodyPr/>
            <a:lstStyle/>
            <a:p>
              <a:endParaRPr lang="tr-TR"/>
            </a:p>
          </p:txBody>
        </p:sp>
        <p:sp>
          <p:nvSpPr>
            <p:cNvPr id="4" name="AutoShape 4"/>
            <p:cNvSpPr/>
            <p:nvPr/>
          </p:nvSpPr>
          <p:spPr>
            <a:xfrm>
              <a:off x="7479585" y="0"/>
              <a:ext cx="6679980" cy="203200"/>
            </a:xfrm>
            <a:prstGeom prst="rect">
              <a:avLst/>
            </a:prstGeom>
            <a:solidFill>
              <a:srgbClr val="AE8441"/>
            </a:solidFill>
          </p:spPr>
          <p:txBody>
            <a:bodyPr/>
            <a:lstStyle/>
            <a:p>
              <a:endParaRPr lang="tr-TR"/>
            </a:p>
          </p:txBody>
        </p:sp>
        <p:sp>
          <p:nvSpPr>
            <p:cNvPr id="5" name="AutoShape 5"/>
            <p:cNvSpPr/>
            <p:nvPr/>
          </p:nvSpPr>
          <p:spPr>
            <a:xfrm>
              <a:off x="14959171" y="0"/>
              <a:ext cx="6679980" cy="203200"/>
            </a:xfrm>
            <a:prstGeom prst="rect">
              <a:avLst/>
            </a:prstGeom>
            <a:solidFill>
              <a:srgbClr val="AE8441"/>
            </a:solidFill>
          </p:spPr>
          <p:txBody>
            <a:bodyPr/>
            <a:lstStyle/>
            <a:p>
              <a:endParaRPr lang="tr-TR"/>
            </a:p>
          </p:txBody>
        </p:sp>
      </p:grpSp>
      <p:pic>
        <p:nvPicPr>
          <p:cNvPr id="6" name="Resim 5"/>
          <p:cNvPicPr>
            <a:picLocks noChangeAspect="1"/>
          </p:cNvPicPr>
          <p:nvPr/>
        </p:nvPicPr>
        <p:blipFill>
          <a:blip r:embed="rId3"/>
          <a:stretch>
            <a:fillRect/>
          </a:stretch>
        </p:blipFill>
        <p:spPr>
          <a:xfrm>
            <a:off x="16685607" y="8648700"/>
            <a:ext cx="1146147" cy="1237595"/>
          </a:xfrm>
          <a:prstGeom prst="rect">
            <a:avLst/>
          </a:prstGeom>
        </p:spPr>
      </p:pic>
      <p:pic>
        <p:nvPicPr>
          <p:cNvPr id="10" name="Resim 9">
            <a:extLst>
              <a:ext uri="{FF2B5EF4-FFF2-40B4-BE49-F238E27FC236}">
                <a16:creationId xmlns:a16="http://schemas.microsoft.com/office/drawing/2014/main" id="{312ECA97-7F46-CD18-6836-39355DD2EB5F}"/>
              </a:ext>
            </a:extLst>
          </p:cNvPr>
          <p:cNvPicPr>
            <a:picLocks noChangeAspect="1"/>
          </p:cNvPicPr>
          <p:nvPr/>
        </p:nvPicPr>
        <p:blipFill>
          <a:blip r:embed="rId4"/>
          <a:stretch>
            <a:fillRect/>
          </a:stretch>
        </p:blipFill>
        <p:spPr>
          <a:xfrm>
            <a:off x="1387739" y="2868537"/>
            <a:ext cx="405825" cy="399629"/>
          </a:xfrm>
          <a:prstGeom prst="rect">
            <a:avLst/>
          </a:prstGeom>
        </p:spPr>
      </p:pic>
      <p:sp>
        <p:nvSpPr>
          <p:cNvPr id="11" name="Metin kutusu 10">
            <a:extLst>
              <a:ext uri="{FF2B5EF4-FFF2-40B4-BE49-F238E27FC236}">
                <a16:creationId xmlns:a16="http://schemas.microsoft.com/office/drawing/2014/main" id="{BB462761-6528-4F2D-4469-1D9E8E109524}"/>
              </a:ext>
            </a:extLst>
          </p:cNvPr>
          <p:cNvSpPr txBox="1"/>
          <p:nvPr/>
        </p:nvSpPr>
        <p:spPr>
          <a:xfrm>
            <a:off x="1796206" y="2705100"/>
            <a:ext cx="14344933" cy="4401205"/>
          </a:xfrm>
          <a:prstGeom prst="rect">
            <a:avLst/>
          </a:prstGeom>
          <a:noFill/>
        </p:spPr>
        <p:txBody>
          <a:bodyPr wrap="square">
            <a:spAutoFit/>
          </a:bodyPr>
          <a:lstStyle/>
          <a:p>
            <a:pPr algn="just"/>
            <a:r>
              <a:rPr lang="tr-TR" sz="4000" dirty="0">
                <a:solidFill>
                  <a:schemeClr val="bg1"/>
                </a:solidFill>
                <a:effectLst/>
                <a:latin typeface="Times New Roman" panose="02020603050405020304" pitchFamily="18" charset="0"/>
                <a:ea typeface="Times New Roman" panose="02020603050405020304" pitchFamily="18" charset="0"/>
              </a:rPr>
              <a:t>Ortak sınavlara mazeretleri nedeniyle katılamayan öğrenciler için mazeret sınavı yapılacaktır. Ülke ve il genelinde yapılacak mazeret sınavlarının tarihi il millî eğitim müdürlükleri tarafından ilan edilecektir. Ülke ve il geneli yapılacak mazeret sınavlarının soru ve cevap anahtarları Ölçme </a:t>
            </a:r>
            <a:r>
              <a:rPr lang="tr-TR" sz="4000" dirty="0">
                <a:solidFill>
                  <a:schemeClr val="bg1"/>
                </a:solidFill>
                <a:latin typeface="Times New Roman" panose="02020603050405020304" pitchFamily="18" charset="0"/>
                <a:ea typeface="Times New Roman" panose="02020603050405020304" pitchFamily="18" charset="0"/>
              </a:rPr>
              <a:t>D</a:t>
            </a:r>
            <a:r>
              <a:rPr lang="tr-TR" sz="4000" dirty="0">
                <a:solidFill>
                  <a:schemeClr val="bg1"/>
                </a:solidFill>
                <a:effectLst/>
                <a:latin typeface="Times New Roman" panose="02020603050405020304" pitchFamily="18" charset="0"/>
                <a:ea typeface="Times New Roman" panose="02020603050405020304" pitchFamily="18" charset="0"/>
              </a:rPr>
              <a:t>eğerlendirme </a:t>
            </a:r>
            <a:r>
              <a:rPr lang="tr-TR" sz="4000" dirty="0">
                <a:solidFill>
                  <a:schemeClr val="bg1"/>
                </a:solidFill>
                <a:latin typeface="Times New Roman" panose="02020603050405020304" pitchFamily="18" charset="0"/>
                <a:ea typeface="Times New Roman" panose="02020603050405020304" pitchFamily="18" charset="0"/>
              </a:rPr>
              <a:t>M</a:t>
            </a:r>
            <a:r>
              <a:rPr lang="tr-TR" sz="4000" dirty="0">
                <a:solidFill>
                  <a:schemeClr val="bg1"/>
                </a:solidFill>
                <a:effectLst/>
                <a:latin typeface="Times New Roman" panose="02020603050405020304" pitchFamily="18" charset="0"/>
                <a:ea typeface="Times New Roman" panose="02020603050405020304" pitchFamily="18" charset="0"/>
              </a:rPr>
              <a:t>erkezi </a:t>
            </a:r>
            <a:r>
              <a:rPr lang="tr-TR" sz="4000" dirty="0">
                <a:solidFill>
                  <a:schemeClr val="bg1"/>
                </a:solidFill>
                <a:latin typeface="Times New Roman" panose="02020603050405020304" pitchFamily="18" charset="0"/>
                <a:ea typeface="Times New Roman" panose="02020603050405020304" pitchFamily="18" charset="0"/>
              </a:rPr>
              <a:t>M</a:t>
            </a:r>
            <a:r>
              <a:rPr lang="tr-TR" sz="4000" dirty="0">
                <a:solidFill>
                  <a:schemeClr val="bg1"/>
                </a:solidFill>
                <a:effectLst/>
                <a:latin typeface="Times New Roman" panose="02020603050405020304" pitchFamily="18" charset="0"/>
                <a:ea typeface="Times New Roman" panose="02020603050405020304" pitchFamily="18" charset="0"/>
              </a:rPr>
              <a:t>üdürlüklerince hazırlanacak, sınavın uygulanması ise eğitim kurumu sınıf/alan zümrelerince yapılacaktır.</a:t>
            </a:r>
            <a:endParaRPr lang="tr-TR" sz="2800" dirty="0">
              <a:solidFill>
                <a:schemeClr val="bg1"/>
              </a:solidFill>
            </a:endParaRPr>
          </a:p>
        </p:txBody>
      </p:sp>
      <p:sp>
        <p:nvSpPr>
          <p:cNvPr id="9" name="Metin kutusu 8">
            <a:extLst>
              <a:ext uri="{FF2B5EF4-FFF2-40B4-BE49-F238E27FC236}">
                <a16:creationId xmlns:a16="http://schemas.microsoft.com/office/drawing/2014/main" id="{FFAFDAD4-8C69-BB4C-FD43-6C5DB3CE404C}"/>
              </a:ext>
            </a:extLst>
          </p:cNvPr>
          <p:cNvSpPr txBox="1"/>
          <p:nvPr/>
        </p:nvSpPr>
        <p:spPr>
          <a:xfrm>
            <a:off x="1143000" y="266700"/>
            <a:ext cx="16002000" cy="1754326"/>
          </a:xfrm>
          <a:prstGeom prst="rect">
            <a:avLst/>
          </a:prstGeom>
          <a:noFill/>
        </p:spPr>
        <p:txBody>
          <a:bodyPr wrap="square">
            <a:spAutoFit/>
          </a:bodyPr>
          <a:lstStyle/>
          <a:p>
            <a:pPr algn="ctr"/>
            <a:r>
              <a:rPr lang="tr-TR" sz="5400" dirty="0">
                <a:solidFill>
                  <a:schemeClr val="bg1"/>
                </a:solidFill>
                <a:latin typeface="Zilla Slab Medium" panose="020B0604020202020204" charset="-94"/>
                <a:ea typeface="Zilla Slab Medium" panose="020B0604020202020204" charset="-94"/>
              </a:rPr>
              <a:t>İL/İLÇE TARAFINDAN YAPILACAK </a:t>
            </a:r>
          </a:p>
          <a:p>
            <a:pPr algn="ctr"/>
            <a:r>
              <a:rPr lang="tr-TR" sz="5400" dirty="0">
                <a:solidFill>
                  <a:schemeClr val="bg1"/>
                </a:solidFill>
                <a:latin typeface="Zilla Slab Medium" panose="020B0604020202020204" charset="-94"/>
                <a:ea typeface="Zilla Slab Medium" panose="020B0604020202020204" charset="-94"/>
              </a:rPr>
              <a:t>ORTAK SINAVLAR </a:t>
            </a:r>
          </a:p>
        </p:txBody>
      </p:sp>
    </p:spTree>
    <p:extLst>
      <p:ext uri="{BB962C8B-B14F-4D97-AF65-F5344CB8AC3E}">
        <p14:creationId xmlns:p14="http://schemas.microsoft.com/office/powerpoint/2010/main" val="1648226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grpSp>
        <p:nvGrpSpPr>
          <p:cNvPr id="2" name="Group 2"/>
          <p:cNvGrpSpPr/>
          <p:nvPr/>
        </p:nvGrpSpPr>
        <p:grpSpPr>
          <a:xfrm>
            <a:off x="1029318" y="1938338"/>
            <a:ext cx="16229363" cy="152400"/>
            <a:chOff x="0" y="0"/>
            <a:chExt cx="21639151" cy="203200"/>
          </a:xfrm>
        </p:grpSpPr>
        <p:sp>
          <p:nvSpPr>
            <p:cNvPr id="3" name="AutoShape 3"/>
            <p:cNvSpPr/>
            <p:nvPr/>
          </p:nvSpPr>
          <p:spPr>
            <a:xfrm>
              <a:off x="0" y="0"/>
              <a:ext cx="6679980" cy="203200"/>
            </a:xfrm>
            <a:prstGeom prst="rect">
              <a:avLst/>
            </a:prstGeom>
            <a:solidFill>
              <a:srgbClr val="AE8441"/>
            </a:solidFill>
          </p:spPr>
          <p:txBody>
            <a:bodyPr/>
            <a:lstStyle/>
            <a:p>
              <a:endParaRPr lang="tr-TR"/>
            </a:p>
          </p:txBody>
        </p:sp>
        <p:sp>
          <p:nvSpPr>
            <p:cNvPr id="4" name="AutoShape 4"/>
            <p:cNvSpPr/>
            <p:nvPr/>
          </p:nvSpPr>
          <p:spPr>
            <a:xfrm>
              <a:off x="7479585" y="0"/>
              <a:ext cx="6679980" cy="203200"/>
            </a:xfrm>
            <a:prstGeom prst="rect">
              <a:avLst/>
            </a:prstGeom>
            <a:solidFill>
              <a:srgbClr val="AE8441"/>
            </a:solidFill>
          </p:spPr>
          <p:txBody>
            <a:bodyPr/>
            <a:lstStyle/>
            <a:p>
              <a:endParaRPr lang="tr-TR"/>
            </a:p>
          </p:txBody>
        </p:sp>
        <p:sp>
          <p:nvSpPr>
            <p:cNvPr id="5" name="AutoShape 5"/>
            <p:cNvSpPr/>
            <p:nvPr/>
          </p:nvSpPr>
          <p:spPr>
            <a:xfrm>
              <a:off x="14959171" y="0"/>
              <a:ext cx="6679980" cy="203200"/>
            </a:xfrm>
            <a:prstGeom prst="rect">
              <a:avLst/>
            </a:prstGeom>
            <a:solidFill>
              <a:srgbClr val="AE8441"/>
            </a:solidFill>
          </p:spPr>
          <p:txBody>
            <a:bodyPr/>
            <a:lstStyle/>
            <a:p>
              <a:endParaRPr lang="tr-TR"/>
            </a:p>
          </p:txBody>
        </p:sp>
      </p:grpSp>
      <p:pic>
        <p:nvPicPr>
          <p:cNvPr id="6" name="Resim 5"/>
          <p:cNvPicPr>
            <a:picLocks noChangeAspect="1"/>
          </p:cNvPicPr>
          <p:nvPr/>
        </p:nvPicPr>
        <p:blipFill>
          <a:blip r:embed="rId3"/>
          <a:stretch>
            <a:fillRect/>
          </a:stretch>
        </p:blipFill>
        <p:spPr>
          <a:xfrm>
            <a:off x="16685607" y="8648700"/>
            <a:ext cx="1146147" cy="1237595"/>
          </a:xfrm>
          <a:prstGeom prst="rect">
            <a:avLst/>
          </a:prstGeom>
        </p:spPr>
      </p:pic>
      <p:pic>
        <p:nvPicPr>
          <p:cNvPr id="10" name="Resim 9">
            <a:extLst>
              <a:ext uri="{FF2B5EF4-FFF2-40B4-BE49-F238E27FC236}">
                <a16:creationId xmlns:a16="http://schemas.microsoft.com/office/drawing/2014/main" id="{312ECA97-7F46-CD18-6836-39355DD2EB5F}"/>
              </a:ext>
            </a:extLst>
          </p:cNvPr>
          <p:cNvPicPr>
            <a:picLocks noChangeAspect="1"/>
          </p:cNvPicPr>
          <p:nvPr/>
        </p:nvPicPr>
        <p:blipFill>
          <a:blip r:embed="rId4"/>
          <a:stretch>
            <a:fillRect/>
          </a:stretch>
        </p:blipFill>
        <p:spPr>
          <a:xfrm>
            <a:off x="1387739" y="2868537"/>
            <a:ext cx="405825" cy="399629"/>
          </a:xfrm>
          <a:prstGeom prst="rect">
            <a:avLst/>
          </a:prstGeom>
        </p:spPr>
      </p:pic>
      <p:sp>
        <p:nvSpPr>
          <p:cNvPr id="11" name="Metin kutusu 10">
            <a:extLst>
              <a:ext uri="{FF2B5EF4-FFF2-40B4-BE49-F238E27FC236}">
                <a16:creationId xmlns:a16="http://schemas.microsoft.com/office/drawing/2014/main" id="{BB462761-6528-4F2D-4469-1D9E8E109524}"/>
              </a:ext>
            </a:extLst>
          </p:cNvPr>
          <p:cNvSpPr txBox="1"/>
          <p:nvPr/>
        </p:nvSpPr>
        <p:spPr>
          <a:xfrm>
            <a:off x="1796206" y="2705100"/>
            <a:ext cx="14344933" cy="4216539"/>
          </a:xfrm>
          <a:prstGeom prst="rect">
            <a:avLst/>
          </a:prstGeom>
          <a:noFill/>
        </p:spPr>
        <p:txBody>
          <a:bodyPr wrap="square">
            <a:spAutoFit/>
          </a:bodyPr>
          <a:lstStyle/>
          <a:p>
            <a:pPr algn="just"/>
            <a:r>
              <a:rPr lang="tr-TR" sz="4000" dirty="0">
                <a:solidFill>
                  <a:schemeClr val="bg1"/>
                </a:solidFill>
                <a:latin typeface="Times New Roman" panose="02020603050405020304" pitchFamily="18" charset="0"/>
                <a:cs typeface="Times New Roman" panose="02020603050405020304" pitchFamily="18" charset="0"/>
              </a:rPr>
              <a:t>Öğrenci velisi, sınav sorularına ve sonuçlarına 3 (üç) iş günü içinde öğrencinin öğrenim gördüğü okul müdürlüğüne dilekçe ile itiraz başvurusunda bulunabilecektir. Ortak yazılı sınav soru ve sonuç itirazları; ülke ve il geneli yapılan sınavlarda ölçme değerlendirme merkezi müdürlüklerince, ilçe geneli yapılan sınavlarda ilçe millî eğitim müdürlüklerince cevaplanacaktır.</a:t>
            </a:r>
          </a:p>
          <a:p>
            <a:pPr algn="just"/>
            <a:endParaRPr lang="tr-TR" sz="2800" dirty="0">
              <a:solidFill>
                <a:schemeClr val="bg1"/>
              </a:solidFill>
              <a:latin typeface="Times New Roman" panose="02020603050405020304" pitchFamily="18" charset="0"/>
              <a:cs typeface="Times New Roman" panose="02020603050405020304" pitchFamily="18" charset="0"/>
            </a:endParaRPr>
          </a:p>
        </p:txBody>
      </p:sp>
      <p:sp>
        <p:nvSpPr>
          <p:cNvPr id="9" name="Metin kutusu 8">
            <a:extLst>
              <a:ext uri="{FF2B5EF4-FFF2-40B4-BE49-F238E27FC236}">
                <a16:creationId xmlns:a16="http://schemas.microsoft.com/office/drawing/2014/main" id="{FFAFDAD4-8C69-BB4C-FD43-6C5DB3CE404C}"/>
              </a:ext>
            </a:extLst>
          </p:cNvPr>
          <p:cNvSpPr txBox="1"/>
          <p:nvPr/>
        </p:nvSpPr>
        <p:spPr>
          <a:xfrm>
            <a:off x="1143000" y="266700"/>
            <a:ext cx="16002000" cy="1754326"/>
          </a:xfrm>
          <a:prstGeom prst="rect">
            <a:avLst/>
          </a:prstGeom>
          <a:noFill/>
        </p:spPr>
        <p:txBody>
          <a:bodyPr wrap="square">
            <a:spAutoFit/>
          </a:bodyPr>
          <a:lstStyle/>
          <a:p>
            <a:pPr algn="ctr"/>
            <a:r>
              <a:rPr lang="tr-TR" sz="5400" dirty="0">
                <a:solidFill>
                  <a:schemeClr val="bg1"/>
                </a:solidFill>
                <a:latin typeface="Zilla Slab Medium" panose="020B0604020202020204" charset="-94"/>
                <a:ea typeface="Zilla Slab Medium" panose="020B0604020202020204" charset="-94"/>
              </a:rPr>
              <a:t>İL/İLÇE TARAFINDAN YAPILACAK </a:t>
            </a:r>
          </a:p>
          <a:p>
            <a:pPr algn="ctr"/>
            <a:r>
              <a:rPr lang="tr-TR" sz="5400" dirty="0">
                <a:solidFill>
                  <a:schemeClr val="bg1"/>
                </a:solidFill>
                <a:latin typeface="Zilla Slab Medium" panose="020B0604020202020204" charset="-94"/>
                <a:ea typeface="Zilla Slab Medium" panose="020B0604020202020204" charset="-94"/>
              </a:rPr>
              <a:t>ORTAK SINAVLAR </a:t>
            </a:r>
          </a:p>
        </p:txBody>
      </p:sp>
    </p:spTree>
    <p:extLst>
      <p:ext uri="{BB962C8B-B14F-4D97-AF65-F5344CB8AC3E}">
        <p14:creationId xmlns:p14="http://schemas.microsoft.com/office/powerpoint/2010/main" val="3927855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16685607" y="8648700"/>
            <a:ext cx="1146147" cy="1237595"/>
          </a:xfrm>
          <a:prstGeom prst="rect">
            <a:avLst/>
          </a:prstGeom>
        </p:spPr>
      </p:pic>
      <p:pic>
        <p:nvPicPr>
          <p:cNvPr id="8" name="Resim 7">
            <a:extLst>
              <a:ext uri="{FF2B5EF4-FFF2-40B4-BE49-F238E27FC236}">
                <a16:creationId xmlns:a16="http://schemas.microsoft.com/office/drawing/2014/main" id="{D7E01615-0092-3601-3C3A-A3D4B283D850}"/>
              </a:ext>
            </a:extLst>
          </p:cNvPr>
          <p:cNvPicPr>
            <a:picLocks noChangeAspect="1"/>
          </p:cNvPicPr>
          <p:nvPr/>
        </p:nvPicPr>
        <p:blipFill>
          <a:blip r:embed="rId3"/>
          <a:stretch>
            <a:fillRect/>
          </a:stretch>
        </p:blipFill>
        <p:spPr>
          <a:xfrm>
            <a:off x="-4615072" y="571103"/>
            <a:ext cx="9230144" cy="9144793"/>
          </a:xfrm>
          <a:prstGeom prst="rect">
            <a:avLst/>
          </a:prstGeom>
        </p:spPr>
      </p:pic>
      <p:sp>
        <p:nvSpPr>
          <p:cNvPr id="2" name="TextBox 4">
            <a:extLst>
              <a:ext uri="{FF2B5EF4-FFF2-40B4-BE49-F238E27FC236}">
                <a16:creationId xmlns:a16="http://schemas.microsoft.com/office/drawing/2014/main" id="{D7ED00D2-B37C-E1C5-CE3A-5FDA0EDEE19D}"/>
              </a:ext>
            </a:extLst>
          </p:cNvPr>
          <p:cNvSpPr txBox="1"/>
          <p:nvPr/>
        </p:nvSpPr>
        <p:spPr>
          <a:xfrm>
            <a:off x="5334000" y="4008573"/>
            <a:ext cx="11125200" cy="2297360"/>
          </a:xfrm>
          <a:prstGeom prst="rect">
            <a:avLst/>
          </a:prstGeom>
        </p:spPr>
        <p:txBody>
          <a:bodyPr wrap="square" lIns="0" tIns="0" rIns="0" bIns="0" rtlCol="0" anchor="t">
            <a:spAutoFit/>
          </a:bodyPr>
          <a:lstStyle/>
          <a:p>
            <a:pPr>
              <a:lnSpc>
                <a:spcPts val="5880"/>
              </a:lnSpc>
            </a:pPr>
            <a:r>
              <a:rPr lang="tr-TR" sz="6600" spc="420" dirty="0">
                <a:solidFill>
                  <a:srgbClr val="F8FBFD"/>
                </a:solidFill>
                <a:latin typeface="Zilla Slab Medium" panose="020B0604020202020204" charset="-94"/>
                <a:ea typeface="Zilla Slab Medium" panose="020B0604020202020204" charset="-94"/>
                <a:cs typeface="Times New Roman" panose="02020603050405020304" pitchFamily="18" charset="0"/>
              </a:rPr>
              <a:t>OKUL TARAFINDAN YAPILACAK ORTAK SINAVLAR</a:t>
            </a:r>
            <a:endParaRPr lang="en-US" sz="6600" spc="420" dirty="0">
              <a:solidFill>
                <a:srgbClr val="F8FBFD"/>
              </a:solidFill>
              <a:latin typeface="Zilla Slab Medium" panose="020B0604020202020204" charset="-94"/>
              <a:ea typeface="Zilla Slab Medium" panose="020B0604020202020204" charset="-94"/>
              <a:cs typeface="Times New Roman" panose="02020603050405020304" pitchFamily="18" charset="0"/>
            </a:endParaRPr>
          </a:p>
        </p:txBody>
      </p:sp>
    </p:spTree>
    <p:extLst>
      <p:ext uri="{BB962C8B-B14F-4D97-AF65-F5344CB8AC3E}">
        <p14:creationId xmlns:p14="http://schemas.microsoft.com/office/powerpoint/2010/main" val="508783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grpSp>
        <p:nvGrpSpPr>
          <p:cNvPr id="2" name="Group 2"/>
          <p:cNvGrpSpPr/>
          <p:nvPr/>
        </p:nvGrpSpPr>
        <p:grpSpPr>
          <a:xfrm>
            <a:off x="1029318" y="1938338"/>
            <a:ext cx="16229363" cy="152400"/>
            <a:chOff x="0" y="0"/>
            <a:chExt cx="21639151" cy="203200"/>
          </a:xfrm>
        </p:grpSpPr>
        <p:sp>
          <p:nvSpPr>
            <p:cNvPr id="3" name="AutoShape 3"/>
            <p:cNvSpPr/>
            <p:nvPr/>
          </p:nvSpPr>
          <p:spPr>
            <a:xfrm>
              <a:off x="0" y="0"/>
              <a:ext cx="6679980" cy="203200"/>
            </a:xfrm>
            <a:prstGeom prst="rect">
              <a:avLst/>
            </a:prstGeom>
            <a:solidFill>
              <a:srgbClr val="AE8441"/>
            </a:solidFill>
          </p:spPr>
          <p:txBody>
            <a:bodyPr/>
            <a:lstStyle/>
            <a:p>
              <a:endParaRPr lang="tr-TR"/>
            </a:p>
          </p:txBody>
        </p:sp>
        <p:sp>
          <p:nvSpPr>
            <p:cNvPr id="4" name="AutoShape 4"/>
            <p:cNvSpPr/>
            <p:nvPr/>
          </p:nvSpPr>
          <p:spPr>
            <a:xfrm>
              <a:off x="7479585" y="0"/>
              <a:ext cx="6679980" cy="203200"/>
            </a:xfrm>
            <a:prstGeom prst="rect">
              <a:avLst/>
            </a:prstGeom>
            <a:solidFill>
              <a:srgbClr val="AE8441"/>
            </a:solidFill>
          </p:spPr>
          <p:txBody>
            <a:bodyPr/>
            <a:lstStyle/>
            <a:p>
              <a:endParaRPr lang="tr-TR"/>
            </a:p>
          </p:txBody>
        </p:sp>
        <p:sp>
          <p:nvSpPr>
            <p:cNvPr id="5" name="AutoShape 5"/>
            <p:cNvSpPr/>
            <p:nvPr/>
          </p:nvSpPr>
          <p:spPr>
            <a:xfrm>
              <a:off x="14959171" y="0"/>
              <a:ext cx="6679980" cy="203200"/>
            </a:xfrm>
            <a:prstGeom prst="rect">
              <a:avLst/>
            </a:prstGeom>
            <a:solidFill>
              <a:srgbClr val="AE8441"/>
            </a:solidFill>
          </p:spPr>
          <p:txBody>
            <a:bodyPr/>
            <a:lstStyle/>
            <a:p>
              <a:endParaRPr lang="tr-TR"/>
            </a:p>
          </p:txBody>
        </p:sp>
      </p:grpSp>
      <p:pic>
        <p:nvPicPr>
          <p:cNvPr id="6" name="Resim 5"/>
          <p:cNvPicPr>
            <a:picLocks noChangeAspect="1"/>
          </p:cNvPicPr>
          <p:nvPr/>
        </p:nvPicPr>
        <p:blipFill>
          <a:blip r:embed="rId3"/>
          <a:stretch>
            <a:fillRect/>
          </a:stretch>
        </p:blipFill>
        <p:spPr>
          <a:xfrm>
            <a:off x="16685607" y="8648700"/>
            <a:ext cx="1146147" cy="1237595"/>
          </a:xfrm>
          <a:prstGeom prst="rect">
            <a:avLst/>
          </a:prstGeom>
        </p:spPr>
      </p:pic>
      <p:pic>
        <p:nvPicPr>
          <p:cNvPr id="10" name="Resim 9">
            <a:extLst>
              <a:ext uri="{FF2B5EF4-FFF2-40B4-BE49-F238E27FC236}">
                <a16:creationId xmlns:a16="http://schemas.microsoft.com/office/drawing/2014/main" id="{312ECA97-7F46-CD18-6836-39355DD2EB5F}"/>
              </a:ext>
            </a:extLst>
          </p:cNvPr>
          <p:cNvPicPr>
            <a:picLocks noChangeAspect="1"/>
          </p:cNvPicPr>
          <p:nvPr/>
        </p:nvPicPr>
        <p:blipFill>
          <a:blip r:embed="rId4"/>
          <a:stretch>
            <a:fillRect/>
          </a:stretch>
        </p:blipFill>
        <p:spPr>
          <a:xfrm>
            <a:off x="1387739" y="2868537"/>
            <a:ext cx="405825" cy="399629"/>
          </a:xfrm>
          <a:prstGeom prst="rect">
            <a:avLst/>
          </a:prstGeom>
        </p:spPr>
      </p:pic>
      <p:sp>
        <p:nvSpPr>
          <p:cNvPr id="11" name="Metin kutusu 10">
            <a:extLst>
              <a:ext uri="{FF2B5EF4-FFF2-40B4-BE49-F238E27FC236}">
                <a16:creationId xmlns:a16="http://schemas.microsoft.com/office/drawing/2014/main" id="{BB462761-6528-4F2D-4469-1D9E8E109524}"/>
              </a:ext>
            </a:extLst>
          </p:cNvPr>
          <p:cNvSpPr txBox="1"/>
          <p:nvPr/>
        </p:nvSpPr>
        <p:spPr>
          <a:xfrm>
            <a:off x="1796206" y="2705100"/>
            <a:ext cx="14344933" cy="5632311"/>
          </a:xfrm>
          <a:prstGeom prst="rect">
            <a:avLst/>
          </a:prstGeom>
          <a:noFill/>
        </p:spPr>
        <p:txBody>
          <a:bodyPr wrap="square">
            <a:spAutoFit/>
          </a:bodyPr>
          <a:lstStyle/>
          <a:p>
            <a:pPr algn="just"/>
            <a:r>
              <a:rPr lang="tr-TR" sz="4000" dirty="0">
                <a:solidFill>
                  <a:schemeClr val="bg1"/>
                </a:solidFill>
                <a:latin typeface="Times New Roman" panose="02020603050405020304" pitchFamily="18" charset="0"/>
                <a:ea typeface="Times New Roman" panose="02020603050405020304" pitchFamily="18" charset="0"/>
              </a:rPr>
              <a:t>Uygulamalı sınavlar hariç birden fazla şubede okutulan derslerin sınavları ortak yapılacaktır.</a:t>
            </a:r>
          </a:p>
          <a:p>
            <a:pPr algn="just"/>
            <a:endParaRPr lang="tr-TR" sz="4000" dirty="0">
              <a:solidFill>
                <a:schemeClr val="bg1"/>
              </a:solidFill>
              <a:latin typeface="Times New Roman" panose="02020603050405020304" pitchFamily="18" charset="0"/>
              <a:ea typeface="Times New Roman" panose="02020603050405020304" pitchFamily="18" charset="0"/>
            </a:endParaRPr>
          </a:p>
          <a:p>
            <a:pPr algn="just"/>
            <a:r>
              <a:rPr lang="tr-TR" sz="4000" dirty="0">
                <a:solidFill>
                  <a:schemeClr val="bg1"/>
                </a:solidFill>
                <a:latin typeface="Times New Roman" panose="02020603050405020304" pitchFamily="18" charset="0"/>
                <a:ea typeface="Times New Roman" panose="02020603050405020304" pitchFamily="18" charset="0"/>
              </a:rPr>
              <a:t>Seçmeli dersler okul genelinde birden fazla şubede okutuluyorsa ortak sınav yapılacaktır.</a:t>
            </a:r>
          </a:p>
          <a:p>
            <a:pPr algn="just"/>
            <a:endParaRPr lang="tr-TR" sz="4000" dirty="0">
              <a:solidFill>
                <a:schemeClr val="bg1"/>
              </a:solidFill>
              <a:latin typeface="Times New Roman" panose="02020603050405020304" pitchFamily="18" charset="0"/>
              <a:ea typeface="Times New Roman" panose="02020603050405020304" pitchFamily="18" charset="0"/>
            </a:endParaRPr>
          </a:p>
          <a:p>
            <a:pPr algn="just"/>
            <a:r>
              <a:rPr lang="tr-TR" sz="4000" dirty="0">
                <a:solidFill>
                  <a:schemeClr val="bg1"/>
                </a:solidFill>
                <a:latin typeface="Times New Roman" panose="02020603050405020304" pitchFamily="18" charset="0"/>
                <a:ea typeface="Times New Roman" panose="02020603050405020304" pitchFamily="18" charset="0"/>
              </a:rPr>
              <a:t>Okullarda yapılan tüm sınavlar cevaplarını öğrencilerin oluşturduğu ve farklı bilişsel düzeyde kazanımları ölçen maddelerden oluşan yazılı yoklama şeklinde yapılacaktır.</a:t>
            </a:r>
          </a:p>
        </p:txBody>
      </p:sp>
      <p:pic>
        <p:nvPicPr>
          <p:cNvPr id="13" name="Resim 12">
            <a:extLst>
              <a:ext uri="{FF2B5EF4-FFF2-40B4-BE49-F238E27FC236}">
                <a16:creationId xmlns:a16="http://schemas.microsoft.com/office/drawing/2014/main" id="{390ADFBD-DBBF-33B9-ACC9-AFB56E0C0B6D}"/>
              </a:ext>
            </a:extLst>
          </p:cNvPr>
          <p:cNvPicPr>
            <a:picLocks noChangeAspect="1"/>
          </p:cNvPicPr>
          <p:nvPr/>
        </p:nvPicPr>
        <p:blipFill>
          <a:blip r:embed="rId5"/>
          <a:stretch>
            <a:fillRect/>
          </a:stretch>
        </p:blipFill>
        <p:spPr>
          <a:xfrm>
            <a:off x="1385096" y="4741129"/>
            <a:ext cx="408467" cy="402371"/>
          </a:xfrm>
          <a:prstGeom prst="rect">
            <a:avLst/>
          </a:prstGeom>
        </p:spPr>
      </p:pic>
      <p:pic>
        <p:nvPicPr>
          <p:cNvPr id="7" name="Resim 6">
            <a:extLst>
              <a:ext uri="{FF2B5EF4-FFF2-40B4-BE49-F238E27FC236}">
                <a16:creationId xmlns:a16="http://schemas.microsoft.com/office/drawing/2014/main" id="{1A93F9DC-2490-4947-A416-36A25D241D1E}"/>
              </a:ext>
            </a:extLst>
          </p:cNvPr>
          <p:cNvPicPr>
            <a:picLocks noChangeAspect="1"/>
          </p:cNvPicPr>
          <p:nvPr/>
        </p:nvPicPr>
        <p:blipFill>
          <a:blip r:embed="rId6"/>
          <a:stretch>
            <a:fillRect/>
          </a:stretch>
        </p:blipFill>
        <p:spPr>
          <a:xfrm>
            <a:off x="1385096" y="6522822"/>
            <a:ext cx="408467" cy="402371"/>
          </a:xfrm>
          <a:prstGeom prst="rect">
            <a:avLst/>
          </a:prstGeom>
        </p:spPr>
      </p:pic>
      <p:sp>
        <p:nvSpPr>
          <p:cNvPr id="9" name="Metin kutusu 8">
            <a:extLst>
              <a:ext uri="{FF2B5EF4-FFF2-40B4-BE49-F238E27FC236}">
                <a16:creationId xmlns:a16="http://schemas.microsoft.com/office/drawing/2014/main" id="{FFAFDAD4-8C69-BB4C-FD43-6C5DB3CE404C}"/>
              </a:ext>
            </a:extLst>
          </p:cNvPr>
          <p:cNvSpPr txBox="1"/>
          <p:nvPr/>
        </p:nvSpPr>
        <p:spPr>
          <a:xfrm>
            <a:off x="1143000" y="266700"/>
            <a:ext cx="16002000" cy="1754326"/>
          </a:xfrm>
          <a:prstGeom prst="rect">
            <a:avLst/>
          </a:prstGeom>
          <a:noFill/>
        </p:spPr>
        <p:txBody>
          <a:bodyPr wrap="square">
            <a:spAutoFit/>
          </a:bodyPr>
          <a:lstStyle/>
          <a:p>
            <a:pPr algn="ctr"/>
            <a:r>
              <a:rPr lang="tr-TR" sz="5400" dirty="0">
                <a:solidFill>
                  <a:schemeClr val="bg1"/>
                </a:solidFill>
                <a:latin typeface="Zilla Slab Medium" panose="020B0604020202020204" charset="-94"/>
                <a:ea typeface="Zilla Slab Medium" panose="020B0604020202020204" charset="-94"/>
              </a:rPr>
              <a:t>OKUL TARAFINDAN YAPILACAK ORTAK SINAVLAR</a:t>
            </a:r>
          </a:p>
        </p:txBody>
      </p:sp>
    </p:spTree>
    <p:extLst>
      <p:ext uri="{BB962C8B-B14F-4D97-AF65-F5344CB8AC3E}">
        <p14:creationId xmlns:p14="http://schemas.microsoft.com/office/powerpoint/2010/main" val="2004872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grpSp>
        <p:nvGrpSpPr>
          <p:cNvPr id="2" name="Group 2"/>
          <p:cNvGrpSpPr/>
          <p:nvPr/>
        </p:nvGrpSpPr>
        <p:grpSpPr>
          <a:xfrm>
            <a:off x="1029318" y="1938338"/>
            <a:ext cx="16229363" cy="152400"/>
            <a:chOff x="0" y="0"/>
            <a:chExt cx="21639151" cy="203200"/>
          </a:xfrm>
        </p:grpSpPr>
        <p:sp>
          <p:nvSpPr>
            <p:cNvPr id="3" name="AutoShape 3"/>
            <p:cNvSpPr/>
            <p:nvPr/>
          </p:nvSpPr>
          <p:spPr>
            <a:xfrm>
              <a:off x="0" y="0"/>
              <a:ext cx="6679980" cy="203200"/>
            </a:xfrm>
            <a:prstGeom prst="rect">
              <a:avLst/>
            </a:prstGeom>
            <a:solidFill>
              <a:srgbClr val="AE8441"/>
            </a:solidFill>
          </p:spPr>
          <p:txBody>
            <a:bodyPr/>
            <a:lstStyle/>
            <a:p>
              <a:endParaRPr lang="tr-TR"/>
            </a:p>
          </p:txBody>
        </p:sp>
        <p:sp>
          <p:nvSpPr>
            <p:cNvPr id="4" name="AutoShape 4"/>
            <p:cNvSpPr/>
            <p:nvPr/>
          </p:nvSpPr>
          <p:spPr>
            <a:xfrm>
              <a:off x="7479585" y="0"/>
              <a:ext cx="6679980" cy="203200"/>
            </a:xfrm>
            <a:prstGeom prst="rect">
              <a:avLst/>
            </a:prstGeom>
            <a:solidFill>
              <a:srgbClr val="AE8441"/>
            </a:solidFill>
          </p:spPr>
          <p:txBody>
            <a:bodyPr/>
            <a:lstStyle/>
            <a:p>
              <a:endParaRPr lang="tr-TR"/>
            </a:p>
          </p:txBody>
        </p:sp>
        <p:sp>
          <p:nvSpPr>
            <p:cNvPr id="5" name="AutoShape 5"/>
            <p:cNvSpPr/>
            <p:nvPr/>
          </p:nvSpPr>
          <p:spPr>
            <a:xfrm>
              <a:off x="14959171" y="0"/>
              <a:ext cx="6679980" cy="203200"/>
            </a:xfrm>
            <a:prstGeom prst="rect">
              <a:avLst/>
            </a:prstGeom>
            <a:solidFill>
              <a:srgbClr val="AE8441"/>
            </a:solidFill>
          </p:spPr>
          <p:txBody>
            <a:bodyPr/>
            <a:lstStyle/>
            <a:p>
              <a:endParaRPr lang="tr-TR"/>
            </a:p>
          </p:txBody>
        </p:sp>
      </p:grpSp>
      <p:pic>
        <p:nvPicPr>
          <p:cNvPr id="6" name="Resim 5"/>
          <p:cNvPicPr>
            <a:picLocks noChangeAspect="1"/>
          </p:cNvPicPr>
          <p:nvPr/>
        </p:nvPicPr>
        <p:blipFill>
          <a:blip r:embed="rId3"/>
          <a:stretch>
            <a:fillRect/>
          </a:stretch>
        </p:blipFill>
        <p:spPr>
          <a:xfrm>
            <a:off x="16685607" y="8648700"/>
            <a:ext cx="1146147" cy="1237595"/>
          </a:xfrm>
          <a:prstGeom prst="rect">
            <a:avLst/>
          </a:prstGeom>
        </p:spPr>
      </p:pic>
      <p:pic>
        <p:nvPicPr>
          <p:cNvPr id="10" name="Resim 9">
            <a:extLst>
              <a:ext uri="{FF2B5EF4-FFF2-40B4-BE49-F238E27FC236}">
                <a16:creationId xmlns:a16="http://schemas.microsoft.com/office/drawing/2014/main" id="{312ECA97-7F46-CD18-6836-39355DD2EB5F}"/>
              </a:ext>
            </a:extLst>
          </p:cNvPr>
          <p:cNvPicPr>
            <a:picLocks noChangeAspect="1"/>
          </p:cNvPicPr>
          <p:nvPr/>
        </p:nvPicPr>
        <p:blipFill>
          <a:blip r:embed="rId4"/>
          <a:stretch>
            <a:fillRect/>
          </a:stretch>
        </p:blipFill>
        <p:spPr>
          <a:xfrm>
            <a:off x="1387739" y="2868537"/>
            <a:ext cx="405825" cy="399629"/>
          </a:xfrm>
          <a:prstGeom prst="rect">
            <a:avLst/>
          </a:prstGeom>
        </p:spPr>
      </p:pic>
      <p:sp>
        <p:nvSpPr>
          <p:cNvPr id="11" name="Metin kutusu 10">
            <a:extLst>
              <a:ext uri="{FF2B5EF4-FFF2-40B4-BE49-F238E27FC236}">
                <a16:creationId xmlns:a16="http://schemas.microsoft.com/office/drawing/2014/main" id="{BB462761-6528-4F2D-4469-1D9E8E109524}"/>
              </a:ext>
            </a:extLst>
          </p:cNvPr>
          <p:cNvSpPr txBox="1"/>
          <p:nvPr/>
        </p:nvSpPr>
        <p:spPr>
          <a:xfrm>
            <a:off x="2057400" y="2838788"/>
            <a:ext cx="14344933" cy="5632311"/>
          </a:xfrm>
          <a:prstGeom prst="rect">
            <a:avLst/>
          </a:prstGeom>
          <a:noFill/>
        </p:spPr>
        <p:txBody>
          <a:bodyPr wrap="square">
            <a:spAutoFit/>
          </a:bodyPr>
          <a:lstStyle/>
          <a:p>
            <a:pPr algn="just"/>
            <a:r>
              <a:rPr lang="tr-TR" sz="4000" dirty="0">
                <a:solidFill>
                  <a:schemeClr val="bg1"/>
                </a:solidFill>
                <a:latin typeface="Times New Roman" panose="02020603050405020304" pitchFamily="18" charset="0"/>
                <a:ea typeface="Times New Roman" panose="02020603050405020304" pitchFamily="18" charset="0"/>
              </a:rPr>
              <a:t>AÇIK UÇLU✅</a:t>
            </a:r>
          </a:p>
          <a:p>
            <a:pPr algn="just"/>
            <a:endParaRPr lang="tr-TR" sz="4000" dirty="0">
              <a:solidFill>
                <a:schemeClr val="bg1"/>
              </a:solidFill>
              <a:latin typeface="Times New Roman" panose="02020603050405020304" pitchFamily="18" charset="0"/>
              <a:ea typeface="Times New Roman" panose="02020603050405020304" pitchFamily="18" charset="0"/>
            </a:endParaRPr>
          </a:p>
          <a:p>
            <a:pPr algn="just"/>
            <a:r>
              <a:rPr lang="tr-TR" sz="4000" dirty="0">
                <a:solidFill>
                  <a:schemeClr val="bg1"/>
                </a:solidFill>
                <a:latin typeface="Times New Roman" panose="02020603050405020304" pitchFamily="18" charset="0"/>
                <a:ea typeface="Times New Roman" panose="02020603050405020304" pitchFamily="18" charset="0"/>
              </a:rPr>
              <a:t>AÇIK UÇLU / KISA CEVAPLI ✅</a:t>
            </a:r>
          </a:p>
          <a:p>
            <a:pPr algn="just"/>
            <a:endParaRPr lang="tr-TR" sz="4000" dirty="0">
              <a:solidFill>
                <a:schemeClr val="bg1"/>
              </a:solidFill>
              <a:latin typeface="Times New Roman" panose="02020603050405020304" pitchFamily="18" charset="0"/>
              <a:ea typeface="Times New Roman" panose="02020603050405020304" pitchFamily="18" charset="0"/>
            </a:endParaRPr>
          </a:p>
          <a:p>
            <a:pPr algn="just"/>
            <a:r>
              <a:rPr lang="tr-TR" sz="4000" dirty="0">
                <a:solidFill>
                  <a:schemeClr val="bg1"/>
                </a:solidFill>
                <a:latin typeface="Times New Roman" panose="02020603050405020304" pitchFamily="18" charset="0"/>
                <a:ea typeface="Times New Roman" panose="02020603050405020304" pitchFamily="18" charset="0"/>
              </a:rPr>
              <a:t>EŞLEŞTİRME    ❌</a:t>
            </a:r>
          </a:p>
          <a:p>
            <a:pPr algn="just"/>
            <a:endParaRPr lang="tr-TR" sz="4000" dirty="0">
              <a:solidFill>
                <a:schemeClr val="bg1"/>
              </a:solidFill>
              <a:latin typeface="Times New Roman" panose="02020603050405020304" pitchFamily="18" charset="0"/>
              <a:ea typeface="Times New Roman" panose="02020603050405020304" pitchFamily="18" charset="0"/>
            </a:endParaRPr>
          </a:p>
          <a:p>
            <a:pPr algn="just"/>
            <a:r>
              <a:rPr lang="tr-TR" sz="4000" dirty="0">
                <a:solidFill>
                  <a:schemeClr val="bg1"/>
                </a:solidFill>
                <a:latin typeface="Times New Roman" panose="02020603050405020304" pitchFamily="18" charset="0"/>
                <a:ea typeface="Times New Roman" panose="02020603050405020304" pitchFamily="18" charset="0"/>
              </a:rPr>
              <a:t>BOŞLUK DOLDURMA   ❌</a:t>
            </a:r>
          </a:p>
          <a:p>
            <a:pPr algn="just"/>
            <a:endParaRPr lang="tr-TR" sz="4000" dirty="0">
              <a:solidFill>
                <a:schemeClr val="bg1"/>
              </a:solidFill>
              <a:latin typeface="Times New Roman" panose="02020603050405020304" pitchFamily="18" charset="0"/>
              <a:ea typeface="Times New Roman" panose="02020603050405020304" pitchFamily="18" charset="0"/>
            </a:endParaRPr>
          </a:p>
          <a:p>
            <a:pPr algn="just"/>
            <a:r>
              <a:rPr lang="tr-TR" sz="4000" dirty="0">
                <a:solidFill>
                  <a:schemeClr val="bg1"/>
                </a:solidFill>
                <a:latin typeface="Times New Roman" panose="02020603050405020304" pitchFamily="18" charset="0"/>
                <a:ea typeface="Times New Roman" panose="02020603050405020304" pitchFamily="18" charset="0"/>
              </a:rPr>
              <a:t>TEST  ❌  </a:t>
            </a:r>
          </a:p>
        </p:txBody>
      </p:sp>
      <p:sp>
        <p:nvSpPr>
          <p:cNvPr id="9" name="Metin kutusu 8">
            <a:extLst>
              <a:ext uri="{FF2B5EF4-FFF2-40B4-BE49-F238E27FC236}">
                <a16:creationId xmlns:a16="http://schemas.microsoft.com/office/drawing/2014/main" id="{FFAFDAD4-8C69-BB4C-FD43-6C5DB3CE404C}"/>
              </a:ext>
            </a:extLst>
          </p:cNvPr>
          <p:cNvSpPr txBox="1"/>
          <p:nvPr/>
        </p:nvSpPr>
        <p:spPr>
          <a:xfrm>
            <a:off x="1143000" y="266700"/>
            <a:ext cx="16002000" cy="1754326"/>
          </a:xfrm>
          <a:prstGeom prst="rect">
            <a:avLst/>
          </a:prstGeom>
          <a:noFill/>
        </p:spPr>
        <p:txBody>
          <a:bodyPr wrap="square">
            <a:spAutoFit/>
          </a:bodyPr>
          <a:lstStyle/>
          <a:p>
            <a:pPr algn="ctr"/>
            <a:r>
              <a:rPr lang="tr-TR" sz="5400" dirty="0">
                <a:solidFill>
                  <a:schemeClr val="bg1"/>
                </a:solidFill>
                <a:latin typeface="Zilla Slab Medium" panose="020B0604020202020204" charset="-94"/>
                <a:ea typeface="Zilla Slab Medium" panose="020B0604020202020204" charset="-94"/>
              </a:rPr>
              <a:t>OKUL TARAFINDAN YAPILACAK ORTAK SINAVLAR</a:t>
            </a:r>
          </a:p>
        </p:txBody>
      </p:sp>
    </p:spTree>
    <p:extLst>
      <p:ext uri="{BB962C8B-B14F-4D97-AF65-F5344CB8AC3E}">
        <p14:creationId xmlns:p14="http://schemas.microsoft.com/office/powerpoint/2010/main" val="1205275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16685607" y="8648700"/>
            <a:ext cx="1146147" cy="1237595"/>
          </a:xfrm>
          <a:prstGeom prst="rect">
            <a:avLst/>
          </a:prstGeom>
        </p:spPr>
      </p:pic>
      <p:pic>
        <p:nvPicPr>
          <p:cNvPr id="8" name="Resim 7">
            <a:extLst>
              <a:ext uri="{FF2B5EF4-FFF2-40B4-BE49-F238E27FC236}">
                <a16:creationId xmlns:a16="http://schemas.microsoft.com/office/drawing/2014/main" id="{D7E01615-0092-3601-3C3A-A3D4B283D850}"/>
              </a:ext>
            </a:extLst>
          </p:cNvPr>
          <p:cNvPicPr>
            <a:picLocks noChangeAspect="1"/>
          </p:cNvPicPr>
          <p:nvPr/>
        </p:nvPicPr>
        <p:blipFill>
          <a:blip r:embed="rId3"/>
          <a:stretch>
            <a:fillRect/>
          </a:stretch>
        </p:blipFill>
        <p:spPr>
          <a:xfrm>
            <a:off x="-4615072" y="571103"/>
            <a:ext cx="9230144" cy="9144793"/>
          </a:xfrm>
          <a:prstGeom prst="rect">
            <a:avLst/>
          </a:prstGeom>
        </p:spPr>
      </p:pic>
      <p:sp>
        <p:nvSpPr>
          <p:cNvPr id="4" name="Metin kutusu 3">
            <a:extLst>
              <a:ext uri="{FF2B5EF4-FFF2-40B4-BE49-F238E27FC236}">
                <a16:creationId xmlns:a16="http://schemas.microsoft.com/office/drawing/2014/main" id="{85EB41AF-47D1-1C9C-AFEE-3586535DCDFB}"/>
              </a:ext>
            </a:extLst>
          </p:cNvPr>
          <p:cNvSpPr txBox="1"/>
          <p:nvPr/>
        </p:nvSpPr>
        <p:spPr>
          <a:xfrm>
            <a:off x="5943600" y="4081670"/>
            <a:ext cx="9230144" cy="2123658"/>
          </a:xfrm>
          <a:prstGeom prst="rect">
            <a:avLst/>
          </a:prstGeom>
          <a:noFill/>
        </p:spPr>
        <p:txBody>
          <a:bodyPr wrap="square" rtlCol="0">
            <a:spAutoFit/>
          </a:bodyPr>
          <a:lstStyle/>
          <a:p>
            <a:r>
              <a:rPr lang="tr-TR" sz="6600" dirty="0">
                <a:solidFill>
                  <a:schemeClr val="bg1"/>
                </a:solidFill>
                <a:latin typeface="Zilla Slab Medium" panose="020B0604020202020204" charset="-94"/>
                <a:ea typeface="Zilla Slab Medium" panose="020B0604020202020204" charset="-94"/>
              </a:rPr>
              <a:t>YÖNETMELİĞİN İNCELENMESİ</a:t>
            </a:r>
          </a:p>
        </p:txBody>
      </p:sp>
    </p:spTree>
    <p:extLst>
      <p:ext uri="{BB962C8B-B14F-4D97-AF65-F5344CB8AC3E}">
        <p14:creationId xmlns:p14="http://schemas.microsoft.com/office/powerpoint/2010/main" val="628193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grpSp>
        <p:nvGrpSpPr>
          <p:cNvPr id="2" name="Group 2"/>
          <p:cNvGrpSpPr/>
          <p:nvPr/>
        </p:nvGrpSpPr>
        <p:grpSpPr>
          <a:xfrm>
            <a:off x="1029318" y="1938338"/>
            <a:ext cx="16229363" cy="152400"/>
            <a:chOff x="0" y="0"/>
            <a:chExt cx="21639151" cy="203200"/>
          </a:xfrm>
        </p:grpSpPr>
        <p:sp>
          <p:nvSpPr>
            <p:cNvPr id="3" name="AutoShape 3"/>
            <p:cNvSpPr/>
            <p:nvPr/>
          </p:nvSpPr>
          <p:spPr>
            <a:xfrm>
              <a:off x="0" y="0"/>
              <a:ext cx="6679980" cy="203200"/>
            </a:xfrm>
            <a:prstGeom prst="rect">
              <a:avLst/>
            </a:prstGeom>
            <a:solidFill>
              <a:srgbClr val="AE8441"/>
            </a:solidFill>
          </p:spPr>
          <p:txBody>
            <a:bodyPr/>
            <a:lstStyle/>
            <a:p>
              <a:endParaRPr lang="tr-TR"/>
            </a:p>
          </p:txBody>
        </p:sp>
        <p:sp>
          <p:nvSpPr>
            <p:cNvPr id="4" name="AutoShape 4"/>
            <p:cNvSpPr/>
            <p:nvPr/>
          </p:nvSpPr>
          <p:spPr>
            <a:xfrm>
              <a:off x="7479585" y="0"/>
              <a:ext cx="6679980" cy="203200"/>
            </a:xfrm>
            <a:prstGeom prst="rect">
              <a:avLst/>
            </a:prstGeom>
            <a:solidFill>
              <a:srgbClr val="AE8441"/>
            </a:solidFill>
          </p:spPr>
          <p:txBody>
            <a:bodyPr/>
            <a:lstStyle/>
            <a:p>
              <a:endParaRPr lang="tr-TR"/>
            </a:p>
          </p:txBody>
        </p:sp>
        <p:sp>
          <p:nvSpPr>
            <p:cNvPr id="5" name="AutoShape 5"/>
            <p:cNvSpPr/>
            <p:nvPr/>
          </p:nvSpPr>
          <p:spPr>
            <a:xfrm>
              <a:off x="14959171" y="0"/>
              <a:ext cx="6679980" cy="203200"/>
            </a:xfrm>
            <a:prstGeom prst="rect">
              <a:avLst/>
            </a:prstGeom>
            <a:solidFill>
              <a:srgbClr val="AE8441"/>
            </a:solidFill>
          </p:spPr>
          <p:txBody>
            <a:bodyPr/>
            <a:lstStyle/>
            <a:p>
              <a:endParaRPr lang="tr-TR"/>
            </a:p>
          </p:txBody>
        </p:sp>
      </p:grpSp>
      <p:pic>
        <p:nvPicPr>
          <p:cNvPr id="6" name="Resim 5"/>
          <p:cNvPicPr>
            <a:picLocks noChangeAspect="1"/>
          </p:cNvPicPr>
          <p:nvPr/>
        </p:nvPicPr>
        <p:blipFill>
          <a:blip r:embed="rId3"/>
          <a:stretch>
            <a:fillRect/>
          </a:stretch>
        </p:blipFill>
        <p:spPr>
          <a:xfrm>
            <a:off x="16685607" y="8648700"/>
            <a:ext cx="1146147" cy="1237595"/>
          </a:xfrm>
          <a:prstGeom prst="rect">
            <a:avLst/>
          </a:prstGeom>
        </p:spPr>
      </p:pic>
      <p:pic>
        <p:nvPicPr>
          <p:cNvPr id="10" name="Resim 9">
            <a:extLst>
              <a:ext uri="{FF2B5EF4-FFF2-40B4-BE49-F238E27FC236}">
                <a16:creationId xmlns:a16="http://schemas.microsoft.com/office/drawing/2014/main" id="{312ECA97-7F46-CD18-6836-39355DD2EB5F}"/>
              </a:ext>
            </a:extLst>
          </p:cNvPr>
          <p:cNvPicPr>
            <a:picLocks noChangeAspect="1"/>
          </p:cNvPicPr>
          <p:nvPr/>
        </p:nvPicPr>
        <p:blipFill>
          <a:blip r:embed="rId4"/>
          <a:stretch>
            <a:fillRect/>
          </a:stretch>
        </p:blipFill>
        <p:spPr>
          <a:xfrm>
            <a:off x="1387737" y="2626573"/>
            <a:ext cx="405825" cy="399629"/>
          </a:xfrm>
          <a:prstGeom prst="rect">
            <a:avLst/>
          </a:prstGeom>
        </p:spPr>
      </p:pic>
      <p:sp>
        <p:nvSpPr>
          <p:cNvPr id="11" name="Metin kutusu 10">
            <a:extLst>
              <a:ext uri="{FF2B5EF4-FFF2-40B4-BE49-F238E27FC236}">
                <a16:creationId xmlns:a16="http://schemas.microsoft.com/office/drawing/2014/main" id="{BB462761-6528-4F2D-4469-1D9E8E109524}"/>
              </a:ext>
            </a:extLst>
          </p:cNvPr>
          <p:cNvSpPr txBox="1"/>
          <p:nvPr/>
        </p:nvSpPr>
        <p:spPr>
          <a:xfrm>
            <a:off x="1796206" y="2476500"/>
            <a:ext cx="14344933" cy="6863417"/>
          </a:xfrm>
          <a:prstGeom prst="rect">
            <a:avLst/>
          </a:prstGeom>
          <a:noFill/>
        </p:spPr>
        <p:txBody>
          <a:bodyPr wrap="square">
            <a:spAutoFit/>
          </a:bodyPr>
          <a:lstStyle/>
          <a:p>
            <a:pPr algn="just"/>
            <a:r>
              <a:rPr lang="tr-TR" sz="4000" dirty="0">
                <a:solidFill>
                  <a:schemeClr val="bg1"/>
                </a:solidFill>
                <a:latin typeface="Times New Roman" panose="02020603050405020304" pitchFamily="18" charset="0"/>
                <a:ea typeface="Times New Roman" panose="02020603050405020304" pitchFamily="18" charset="0"/>
              </a:rPr>
              <a:t>Okullarda yapılacak ortak yazılı sınavların soruları, il sınıf/alan zümreleri ve Ölçme Değerlendirme Merkezi Müdürlüğü ile birlikte oluşturulan Konu Soru Dağılım Tablosuna göre okuldaki alan/zümre öğretmenleri tarafından hazırlanacaktır. </a:t>
            </a:r>
          </a:p>
          <a:p>
            <a:pPr algn="just"/>
            <a:endParaRPr lang="tr-TR" sz="4000" dirty="0">
              <a:solidFill>
                <a:schemeClr val="bg1"/>
              </a:solidFill>
              <a:latin typeface="Times New Roman" panose="02020603050405020304" pitchFamily="18" charset="0"/>
              <a:ea typeface="Times New Roman" panose="02020603050405020304" pitchFamily="18" charset="0"/>
            </a:endParaRPr>
          </a:p>
          <a:p>
            <a:pPr algn="just"/>
            <a:r>
              <a:rPr lang="tr-TR" sz="4000" dirty="0">
                <a:solidFill>
                  <a:schemeClr val="bg1"/>
                </a:solidFill>
                <a:latin typeface="Times New Roman" panose="02020603050405020304" pitchFamily="18" charset="0"/>
                <a:ea typeface="Times New Roman" panose="02020603050405020304" pitchFamily="18" charset="0"/>
              </a:rPr>
              <a:t>Sınavlar, öğrencinin kendi okul saatinde yapılacaktır. İkili eğitim yapılan okullar için aynı güçlük düzeyinde farklı sorular sorulacaktır.</a:t>
            </a:r>
          </a:p>
          <a:p>
            <a:pPr algn="just"/>
            <a:endParaRPr lang="tr-TR" sz="4000" dirty="0">
              <a:solidFill>
                <a:schemeClr val="bg1"/>
              </a:solidFill>
              <a:latin typeface="Times New Roman" panose="02020603050405020304" pitchFamily="18" charset="0"/>
              <a:ea typeface="Times New Roman" panose="02020603050405020304" pitchFamily="18" charset="0"/>
            </a:endParaRPr>
          </a:p>
          <a:p>
            <a:pPr algn="just"/>
            <a:r>
              <a:rPr lang="tr-TR" sz="4000" dirty="0">
                <a:solidFill>
                  <a:schemeClr val="bg1"/>
                </a:solidFill>
                <a:latin typeface="Times New Roman" panose="02020603050405020304" pitchFamily="18" charset="0"/>
                <a:ea typeface="Times New Roman" panose="02020603050405020304" pitchFamily="18" charset="0"/>
              </a:rPr>
              <a:t>Okul geneli ortak yazılı sınavların uygulanmasına ilişkin iş ve işlemler okul müdürlüklerince yürütülür.</a:t>
            </a:r>
          </a:p>
          <a:p>
            <a:pPr algn="just"/>
            <a:endParaRPr lang="tr-TR" sz="4000" dirty="0">
              <a:solidFill>
                <a:schemeClr val="bg1"/>
              </a:solidFill>
              <a:latin typeface="Times New Roman" panose="02020603050405020304" pitchFamily="18" charset="0"/>
              <a:ea typeface="Times New Roman" panose="02020603050405020304" pitchFamily="18" charset="0"/>
            </a:endParaRPr>
          </a:p>
        </p:txBody>
      </p:sp>
      <p:pic>
        <p:nvPicPr>
          <p:cNvPr id="13" name="Resim 12">
            <a:extLst>
              <a:ext uri="{FF2B5EF4-FFF2-40B4-BE49-F238E27FC236}">
                <a16:creationId xmlns:a16="http://schemas.microsoft.com/office/drawing/2014/main" id="{390ADFBD-DBBF-33B9-ACC9-AFB56E0C0B6D}"/>
              </a:ext>
            </a:extLst>
          </p:cNvPr>
          <p:cNvPicPr>
            <a:picLocks noChangeAspect="1"/>
          </p:cNvPicPr>
          <p:nvPr/>
        </p:nvPicPr>
        <p:blipFill>
          <a:blip r:embed="rId5"/>
          <a:stretch>
            <a:fillRect/>
          </a:stretch>
        </p:blipFill>
        <p:spPr>
          <a:xfrm>
            <a:off x="1368394" y="5676900"/>
            <a:ext cx="408467" cy="402371"/>
          </a:xfrm>
          <a:prstGeom prst="rect">
            <a:avLst/>
          </a:prstGeom>
        </p:spPr>
      </p:pic>
      <p:sp>
        <p:nvSpPr>
          <p:cNvPr id="9" name="Metin kutusu 8">
            <a:extLst>
              <a:ext uri="{FF2B5EF4-FFF2-40B4-BE49-F238E27FC236}">
                <a16:creationId xmlns:a16="http://schemas.microsoft.com/office/drawing/2014/main" id="{FFAFDAD4-8C69-BB4C-FD43-6C5DB3CE404C}"/>
              </a:ext>
            </a:extLst>
          </p:cNvPr>
          <p:cNvSpPr txBox="1"/>
          <p:nvPr/>
        </p:nvSpPr>
        <p:spPr>
          <a:xfrm>
            <a:off x="1143000" y="266700"/>
            <a:ext cx="16002000" cy="1754326"/>
          </a:xfrm>
          <a:prstGeom prst="rect">
            <a:avLst/>
          </a:prstGeom>
          <a:noFill/>
        </p:spPr>
        <p:txBody>
          <a:bodyPr wrap="square">
            <a:spAutoFit/>
          </a:bodyPr>
          <a:lstStyle/>
          <a:p>
            <a:pPr algn="ctr"/>
            <a:r>
              <a:rPr lang="tr-TR" sz="5400" dirty="0">
                <a:solidFill>
                  <a:schemeClr val="bg1"/>
                </a:solidFill>
                <a:latin typeface="Zilla Slab Medium" panose="020B0604020202020204" charset="-94"/>
                <a:ea typeface="Zilla Slab Medium" panose="020B0604020202020204" charset="-94"/>
              </a:rPr>
              <a:t>OKUL TARAFINDAN YAPILACAK ORTAK SINAVLAR</a:t>
            </a:r>
          </a:p>
        </p:txBody>
      </p:sp>
      <p:pic>
        <p:nvPicPr>
          <p:cNvPr id="7" name="Resim 6">
            <a:extLst>
              <a:ext uri="{FF2B5EF4-FFF2-40B4-BE49-F238E27FC236}">
                <a16:creationId xmlns:a16="http://schemas.microsoft.com/office/drawing/2014/main" id="{D200BCF6-070E-4DAC-3A6E-21C54F424C65}"/>
              </a:ext>
            </a:extLst>
          </p:cNvPr>
          <p:cNvPicPr>
            <a:picLocks noChangeAspect="1"/>
          </p:cNvPicPr>
          <p:nvPr/>
        </p:nvPicPr>
        <p:blipFill>
          <a:blip r:embed="rId6"/>
          <a:stretch>
            <a:fillRect/>
          </a:stretch>
        </p:blipFill>
        <p:spPr>
          <a:xfrm>
            <a:off x="1387737" y="7505700"/>
            <a:ext cx="408467" cy="402371"/>
          </a:xfrm>
          <a:prstGeom prst="rect">
            <a:avLst/>
          </a:prstGeom>
        </p:spPr>
      </p:pic>
    </p:spTree>
    <p:extLst>
      <p:ext uri="{BB962C8B-B14F-4D97-AF65-F5344CB8AC3E}">
        <p14:creationId xmlns:p14="http://schemas.microsoft.com/office/powerpoint/2010/main" val="2486450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grpSp>
        <p:nvGrpSpPr>
          <p:cNvPr id="2" name="Group 2"/>
          <p:cNvGrpSpPr/>
          <p:nvPr/>
        </p:nvGrpSpPr>
        <p:grpSpPr>
          <a:xfrm>
            <a:off x="1029318" y="1938338"/>
            <a:ext cx="16229363" cy="152400"/>
            <a:chOff x="0" y="0"/>
            <a:chExt cx="21639151" cy="203200"/>
          </a:xfrm>
        </p:grpSpPr>
        <p:sp>
          <p:nvSpPr>
            <p:cNvPr id="3" name="AutoShape 3"/>
            <p:cNvSpPr/>
            <p:nvPr/>
          </p:nvSpPr>
          <p:spPr>
            <a:xfrm>
              <a:off x="0" y="0"/>
              <a:ext cx="6679980" cy="203200"/>
            </a:xfrm>
            <a:prstGeom prst="rect">
              <a:avLst/>
            </a:prstGeom>
            <a:solidFill>
              <a:srgbClr val="AE8441"/>
            </a:solidFill>
          </p:spPr>
          <p:txBody>
            <a:bodyPr/>
            <a:lstStyle/>
            <a:p>
              <a:endParaRPr lang="tr-TR"/>
            </a:p>
          </p:txBody>
        </p:sp>
        <p:sp>
          <p:nvSpPr>
            <p:cNvPr id="4" name="AutoShape 4"/>
            <p:cNvSpPr/>
            <p:nvPr/>
          </p:nvSpPr>
          <p:spPr>
            <a:xfrm>
              <a:off x="7479585" y="0"/>
              <a:ext cx="6679980" cy="203200"/>
            </a:xfrm>
            <a:prstGeom prst="rect">
              <a:avLst/>
            </a:prstGeom>
            <a:solidFill>
              <a:srgbClr val="AE8441"/>
            </a:solidFill>
          </p:spPr>
          <p:txBody>
            <a:bodyPr/>
            <a:lstStyle/>
            <a:p>
              <a:endParaRPr lang="tr-TR"/>
            </a:p>
          </p:txBody>
        </p:sp>
        <p:sp>
          <p:nvSpPr>
            <p:cNvPr id="5" name="AutoShape 5"/>
            <p:cNvSpPr/>
            <p:nvPr/>
          </p:nvSpPr>
          <p:spPr>
            <a:xfrm>
              <a:off x="14959171" y="0"/>
              <a:ext cx="6679980" cy="203200"/>
            </a:xfrm>
            <a:prstGeom prst="rect">
              <a:avLst/>
            </a:prstGeom>
            <a:solidFill>
              <a:srgbClr val="AE8441"/>
            </a:solidFill>
          </p:spPr>
          <p:txBody>
            <a:bodyPr/>
            <a:lstStyle/>
            <a:p>
              <a:endParaRPr lang="tr-TR"/>
            </a:p>
          </p:txBody>
        </p:sp>
      </p:grpSp>
      <p:pic>
        <p:nvPicPr>
          <p:cNvPr id="6" name="Resim 5"/>
          <p:cNvPicPr>
            <a:picLocks noChangeAspect="1"/>
          </p:cNvPicPr>
          <p:nvPr/>
        </p:nvPicPr>
        <p:blipFill>
          <a:blip r:embed="rId3"/>
          <a:stretch>
            <a:fillRect/>
          </a:stretch>
        </p:blipFill>
        <p:spPr>
          <a:xfrm>
            <a:off x="16685607" y="8648700"/>
            <a:ext cx="1146147" cy="1237595"/>
          </a:xfrm>
          <a:prstGeom prst="rect">
            <a:avLst/>
          </a:prstGeom>
        </p:spPr>
      </p:pic>
      <p:pic>
        <p:nvPicPr>
          <p:cNvPr id="10" name="Resim 9">
            <a:extLst>
              <a:ext uri="{FF2B5EF4-FFF2-40B4-BE49-F238E27FC236}">
                <a16:creationId xmlns:a16="http://schemas.microsoft.com/office/drawing/2014/main" id="{312ECA97-7F46-CD18-6836-39355DD2EB5F}"/>
              </a:ext>
            </a:extLst>
          </p:cNvPr>
          <p:cNvPicPr>
            <a:picLocks noChangeAspect="1"/>
          </p:cNvPicPr>
          <p:nvPr/>
        </p:nvPicPr>
        <p:blipFill>
          <a:blip r:embed="rId4"/>
          <a:stretch>
            <a:fillRect/>
          </a:stretch>
        </p:blipFill>
        <p:spPr>
          <a:xfrm>
            <a:off x="1387737" y="2626573"/>
            <a:ext cx="405825" cy="399629"/>
          </a:xfrm>
          <a:prstGeom prst="rect">
            <a:avLst/>
          </a:prstGeom>
        </p:spPr>
      </p:pic>
      <p:sp>
        <p:nvSpPr>
          <p:cNvPr id="11" name="Metin kutusu 10">
            <a:extLst>
              <a:ext uri="{FF2B5EF4-FFF2-40B4-BE49-F238E27FC236}">
                <a16:creationId xmlns:a16="http://schemas.microsoft.com/office/drawing/2014/main" id="{BB462761-6528-4F2D-4469-1D9E8E109524}"/>
              </a:ext>
            </a:extLst>
          </p:cNvPr>
          <p:cNvSpPr txBox="1"/>
          <p:nvPr/>
        </p:nvSpPr>
        <p:spPr>
          <a:xfrm>
            <a:off x="1796206" y="2476500"/>
            <a:ext cx="14344933" cy="6247864"/>
          </a:xfrm>
          <a:prstGeom prst="rect">
            <a:avLst/>
          </a:prstGeom>
          <a:noFill/>
        </p:spPr>
        <p:txBody>
          <a:bodyPr wrap="square">
            <a:spAutoFit/>
          </a:bodyPr>
          <a:lstStyle/>
          <a:p>
            <a:pPr algn="just"/>
            <a:r>
              <a:rPr lang="tr-TR" sz="4000" dirty="0">
                <a:solidFill>
                  <a:schemeClr val="bg1"/>
                </a:solidFill>
                <a:latin typeface="Times New Roman" panose="02020603050405020304" pitchFamily="18" charset="0"/>
                <a:ea typeface="Times New Roman" panose="02020603050405020304" pitchFamily="18" charset="0"/>
              </a:rPr>
              <a:t>Sınavlar, </a:t>
            </a:r>
            <a:r>
              <a:rPr lang="tr-TR" sz="4000" b="1" dirty="0">
                <a:solidFill>
                  <a:schemeClr val="bg1"/>
                </a:solidFill>
                <a:latin typeface="Times New Roman" panose="02020603050405020304" pitchFamily="18" charset="0"/>
                <a:ea typeface="Times New Roman" panose="02020603050405020304" pitchFamily="18" charset="0"/>
              </a:rPr>
              <a:t>100</a:t>
            </a:r>
            <a:r>
              <a:rPr lang="tr-TR" sz="4000" dirty="0">
                <a:solidFill>
                  <a:schemeClr val="bg1"/>
                </a:solidFill>
                <a:latin typeface="Times New Roman" panose="02020603050405020304" pitchFamily="18" charset="0"/>
                <a:ea typeface="Times New Roman" panose="02020603050405020304" pitchFamily="18" charset="0"/>
              </a:rPr>
              <a:t> (yüz) tam puan üzerinden değerlendirilecektir. Yazılı sınavlarda, sorulara verilen yanlış cevaplar doğru cevapları etkilemeyecektir.</a:t>
            </a:r>
          </a:p>
          <a:p>
            <a:pPr algn="just"/>
            <a:endParaRPr lang="tr-TR" sz="4000" dirty="0">
              <a:solidFill>
                <a:schemeClr val="bg1"/>
              </a:solidFill>
              <a:latin typeface="Times New Roman" panose="02020603050405020304" pitchFamily="18" charset="0"/>
              <a:ea typeface="Times New Roman" panose="02020603050405020304" pitchFamily="18" charset="0"/>
            </a:endParaRPr>
          </a:p>
          <a:p>
            <a:pPr algn="just"/>
            <a:r>
              <a:rPr lang="tr-TR" sz="4000" dirty="0">
                <a:solidFill>
                  <a:schemeClr val="bg1"/>
                </a:solidFill>
                <a:latin typeface="Times New Roman" panose="02020603050405020304" pitchFamily="18" charset="0"/>
                <a:ea typeface="Times New Roman" panose="02020603050405020304" pitchFamily="18" charset="0"/>
              </a:rPr>
              <a:t>Ortaokul ve liselerde öğretmenler tarafından öğrenciye anında geri bildirim vermek amacıyla ünite/tema veya konu sonlarında ya da kritik kazanımları ölçmek için </a:t>
            </a:r>
            <a:r>
              <a:rPr lang="tr-TR" sz="4000" b="1" dirty="0">
                <a:solidFill>
                  <a:schemeClr val="bg1"/>
                </a:solidFill>
                <a:latin typeface="Times New Roman" panose="02020603050405020304" pitchFamily="18" charset="0"/>
                <a:ea typeface="Times New Roman" panose="02020603050405020304" pitchFamily="18" charset="0"/>
              </a:rPr>
              <a:t>kısa süreli sınavlar</a:t>
            </a:r>
            <a:r>
              <a:rPr lang="tr-TR" sz="4000" dirty="0">
                <a:solidFill>
                  <a:schemeClr val="bg1"/>
                </a:solidFill>
                <a:latin typeface="Times New Roman" panose="02020603050405020304" pitchFamily="18" charset="0"/>
                <a:ea typeface="Times New Roman" panose="02020603050405020304" pitchFamily="18" charset="0"/>
              </a:rPr>
              <a:t> yapılabilecektir. Kısa süreli sınavlar notla/puanla değerlendirilmeyecek ve farklı soru türleri kullanılabilecektir.</a:t>
            </a:r>
          </a:p>
          <a:p>
            <a:pPr algn="just"/>
            <a:endParaRPr lang="tr-TR" sz="4000" dirty="0">
              <a:solidFill>
                <a:schemeClr val="bg1"/>
              </a:solidFill>
              <a:latin typeface="Times New Roman" panose="02020603050405020304" pitchFamily="18" charset="0"/>
              <a:ea typeface="Times New Roman" panose="02020603050405020304" pitchFamily="18" charset="0"/>
            </a:endParaRPr>
          </a:p>
        </p:txBody>
      </p:sp>
      <p:sp>
        <p:nvSpPr>
          <p:cNvPr id="9" name="Metin kutusu 8">
            <a:extLst>
              <a:ext uri="{FF2B5EF4-FFF2-40B4-BE49-F238E27FC236}">
                <a16:creationId xmlns:a16="http://schemas.microsoft.com/office/drawing/2014/main" id="{FFAFDAD4-8C69-BB4C-FD43-6C5DB3CE404C}"/>
              </a:ext>
            </a:extLst>
          </p:cNvPr>
          <p:cNvSpPr txBox="1"/>
          <p:nvPr/>
        </p:nvSpPr>
        <p:spPr>
          <a:xfrm>
            <a:off x="1143000" y="266700"/>
            <a:ext cx="16002000" cy="1754326"/>
          </a:xfrm>
          <a:prstGeom prst="rect">
            <a:avLst/>
          </a:prstGeom>
          <a:noFill/>
        </p:spPr>
        <p:txBody>
          <a:bodyPr wrap="square">
            <a:spAutoFit/>
          </a:bodyPr>
          <a:lstStyle/>
          <a:p>
            <a:pPr algn="ctr"/>
            <a:r>
              <a:rPr lang="tr-TR" sz="5400" dirty="0">
                <a:solidFill>
                  <a:schemeClr val="bg1"/>
                </a:solidFill>
                <a:latin typeface="Zilla Slab Medium" panose="020B0604020202020204" charset="-94"/>
                <a:ea typeface="Zilla Slab Medium" panose="020B0604020202020204" charset="-94"/>
              </a:rPr>
              <a:t>OKUL TARAFINDAN YAPILACAK ORTAK SINAVLAR</a:t>
            </a:r>
          </a:p>
        </p:txBody>
      </p:sp>
      <p:pic>
        <p:nvPicPr>
          <p:cNvPr id="8" name="Resim 7">
            <a:extLst>
              <a:ext uri="{FF2B5EF4-FFF2-40B4-BE49-F238E27FC236}">
                <a16:creationId xmlns:a16="http://schemas.microsoft.com/office/drawing/2014/main" id="{6A6C25EC-CD03-EA5E-F07C-10CD6A03A2C6}"/>
              </a:ext>
            </a:extLst>
          </p:cNvPr>
          <p:cNvPicPr>
            <a:picLocks noChangeAspect="1"/>
          </p:cNvPicPr>
          <p:nvPr/>
        </p:nvPicPr>
        <p:blipFill>
          <a:blip r:embed="rId5"/>
          <a:stretch>
            <a:fillRect/>
          </a:stretch>
        </p:blipFill>
        <p:spPr>
          <a:xfrm>
            <a:off x="1391191" y="5067300"/>
            <a:ext cx="402371" cy="396274"/>
          </a:xfrm>
          <a:prstGeom prst="rect">
            <a:avLst/>
          </a:prstGeom>
        </p:spPr>
      </p:pic>
    </p:spTree>
    <p:extLst>
      <p:ext uri="{BB962C8B-B14F-4D97-AF65-F5344CB8AC3E}">
        <p14:creationId xmlns:p14="http://schemas.microsoft.com/office/powerpoint/2010/main" val="374209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grpSp>
        <p:nvGrpSpPr>
          <p:cNvPr id="2" name="Group 2"/>
          <p:cNvGrpSpPr/>
          <p:nvPr/>
        </p:nvGrpSpPr>
        <p:grpSpPr>
          <a:xfrm>
            <a:off x="1029318" y="1938338"/>
            <a:ext cx="16229363" cy="152400"/>
            <a:chOff x="0" y="0"/>
            <a:chExt cx="21639151" cy="203200"/>
          </a:xfrm>
        </p:grpSpPr>
        <p:sp>
          <p:nvSpPr>
            <p:cNvPr id="3" name="AutoShape 3"/>
            <p:cNvSpPr/>
            <p:nvPr/>
          </p:nvSpPr>
          <p:spPr>
            <a:xfrm>
              <a:off x="0" y="0"/>
              <a:ext cx="6679980" cy="203200"/>
            </a:xfrm>
            <a:prstGeom prst="rect">
              <a:avLst/>
            </a:prstGeom>
            <a:solidFill>
              <a:srgbClr val="AE8441"/>
            </a:solidFill>
          </p:spPr>
          <p:txBody>
            <a:bodyPr/>
            <a:lstStyle/>
            <a:p>
              <a:endParaRPr lang="tr-TR"/>
            </a:p>
          </p:txBody>
        </p:sp>
        <p:sp>
          <p:nvSpPr>
            <p:cNvPr id="4" name="AutoShape 4"/>
            <p:cNvSpPr/>
            <p:nvPr/>
          </p:nvSpPr>
          <p:spPr>
            <a:xfrm>
              <a:off x="7479585" y="0"/>
              <a:ext cx="6679980" cy="203200"/>
            </a:xfrm>
            <a:prstGeom prst="rect">
              <a:avLst/>
            </a:prstGeom>
            <a:solidFill>
              <a:srgbClr val="AE8441"/>
            </a:solidFill>
          </p:spPr>
          <p:txBody>
            <a:bodyPr/>
            <a:lstStyle/>
            <a:p>
              <a:endParaRPr lang="tr-TR"/>
            </a:p>
          </p:txBody>
        </p:sp>
        <p:sp>
          <p:nvSpPr>
            <p:cNvPr id="5" name="AutoShape 5"/>
            <p:cNvSpPr/>
            <p:nvPr/>
          </p:nvSpPr>
          <p:spPr>
            <a:xfrm>
              <a:off x="14959171" y="0"/>
              <a:ext cx="6679980" cy="203200"/>
            </a:xfrm>
            <a:prstGeom prst="rect">
              <a:avLst/>
            </a:prstGeom>
            <a:solidFill>
              <a:srgbClr val="AE8441"/>
            </a:solidFill>
          </p:spPr>
          <p:txBody>
            <a:bodyPr/>
            <a:lstStyle/>
            <a:p>
              <a:endParaRPr lang="tr-TR"/>
            </a:p>
          </p:txBody>
        </p:sp>
      </p:grpSp>
      <p:pic>
        <p:nvPicPr>
          <p:cNvPr id="6" name="Resim 5"/>
          <p:cNvPicPr>
            <a:picLocks noChangeAspect="1"/>
          </p:cNvPicPr>
          <p:nvPr/>
        </p:nvPicPr>
        <p:blipFill>
          <a:blip r:embed="rId3"/>
          <a:stretch>
            <a:fillRect/>
          </a:stretch>
        </p:blipFill>
        <p:spPr>
          <a:xfrm>
            <a:off x="16685607" y="8648700"/>
            <a:ext cx="1146147" cy="1237595"/>
          </a:xfrm>
          <a:prstGeom prst="rect">
            <a:avLst/>
          </a:prstGeom>
        </p:spPr>
      </p:pic>
      <p:pic>
        <p:nvPicPr>
          <p:cNvPr id="10" name="Resim 9">
            <a:extLst>
              <a:ext uri="{FF2B5EF4-FFF2-40B4-BE49-F238E27FC236}">
                <a16:creationId xmlns:a16="http://schemas.microsoft.com/office/drawing/2014/main" id="{312ECA97-7F46-CD18-6836-39355DD2EB5F}"/>
              </a:ext>
            </a:extLst>
          </p:cNvPr>
          <p:cNvPicPr>
            <a:picLocks noChangeAspect="1"/>
          </p:cNvPicPr>
          <p:nvPr/>
        </p:nvPicPr>
        <p:blipFill>
          <a:blip r:embed="rId4"/>
          <a:stretch>
            <a:fillRect/>
          </a:stretch>
        </p:blipFill>
        <p:spPr>
          <a:xfrm>
            <a:off x="1387739" y="2868537"/>
            <a:ext cx="405825" cy="399629"/>
          </a:xfrm>
          <a:prstGeom prst="rect">
            <a:avLst/>
          </a:prstGeom>
        </p:spPr>
      </p:pic>
      <p:sp>
        <p:nvSpPr>
          <p:cNvPr id="11" name="Metin kutusu 10">
            <a:extLst>
              <a:ext uri="{FF2B5EF4-FFF2-40B4-BE49-F238E27FC236}">
                <a16:creationId xmlns:a16="http://schemas.microsoft.com/office/drawing/2014/main" id="{BB462761-6528-4F2D-4469-1D9E8E109524}"/>
              </a:ext>
            </a:extLst>
          </p:cNvPr>
          <p:cNvSpPr txBox="1"/>
          <p:nvPr/>
        </p:nvSpPr>
        <p:spPr>
          <a:xfrm>
            <a:off x="1796206" y="2705100"/>
            <a:ext cx="14344933" cy="6247864"/>
          </a:xfrm>
          <a:prstGeom prst="rect">
            <a:avLst/>
          </a:prstGeom>
          <a:noFill/>
        </p:spPr>
        <p:txBody>
          <a:bodyPr wrap="square">
            <a:spAutoFit/>
          </a:bodyPr>
          <a:lstStyle/>
          <a:p>
            <a:pPr algn="just"/>
            <a:r>
              <a:rPr lang="tr-TR" sz="4000" dirty="0">
                <a:solidFill>
                  <a:schemeClr val="bg1"/>
                </a:solidFill>
                <a:latin typeface="Times New Roman" panose="02020603050405020304" pitchFamily="18" charset="0"/>
                <a:ea typeface="Times New Roman" panose="02020603050405020304" pitchFamily="18" charset="0"/>
              </a:rPr>
              <a:t>Uygulamalı sınavlar dinleme ve konuşma becerilerini ölçecek şekilde yapılacaktır. Dinleme ve konuşma becerilerini ölçen sınavlar ayrı ayrı puanlanacaktır. Böylelikle;</a:t>
            </a:r>
          </a:p>
          <a:p>
            <a:pPr algn="just"/>
            <a:endParaRPr lang="tr-TR" sz="4000" dirty="0">
              <a:solidFill>
                <a:schemeClr val="bg1"/>
              </a:solidFill>
              <a:latin typeface="Times New Roman" panose="02020603050405020304" pitchFamily="18" charset="0"/>
              <a:ea typeface="Times New Roman" panose="02020603050405020304" pitchFamily="18" charset="0"/>
            </a:endParaRPr>
          </a:p>
          <a:p>
            <a:pPr algn="just"/>
            <a:r>
              <a:rPr lang="tr-TR" sz="4000" dirty="0">
                <a:solidFill>
                  <a:schemeClr val="bg1"/>
                </a:solidFill>
                <a:latin typeface="Times New Roman" panose="02020603050405020304" pitchFamily="18" charset="0"/>
                <a:ea typeface="Times New Roman" panose="02020603050405020304" pitchFamily="18" charset="0"/>
              </a:rPr>
              <a:t>Türkçe ve yabancı dil derslerinin sınav puanları; yazılı sınavın %50’si, dinleme sınavının %25'i ve konuşma sınavının %25'i alınarak hesaplanacaktır.</a:t>
            </a:r>
          </a:p>
          <a:p>
            <a:pPr algn="just"/>
            <a:r>
              <a:rPr lang="tr-TR" sz="4000" dirty="0">
                <a:solidFill>
                  <a:schemeClr val="bg1"/>
                </a:solidFill>
                <a:latin typeface="Times New Roman" panose="02020603050405020304" pitchFamily="18" charset="0"/>
                <a:ea typeface="Times New Roman" panose="02020603050405020304" pitchFamily="18" charset="0"/>
              </a:rPr>
              <a:t>Türk dili ve edebiyatı dersinin sınav puanları; yazılı sınavın %70’i, dinleme sınavının %15'i ve konuşma sınavının %15'i alınarak hesaplanacaktır.</a:t>
            </a:r>
          </a:p>
        </p:txBody>
      </p:sp>
      <p:sp>
        <p:nvSpPr>
          <p:cNvPr id="9" name="Metin kutusu 8">
            <a:extLst>
              <a:ext uri="{FF2B5EF4-FFF2-40B4-BE49-F238E27FC236}">
                <a16:creationId xmlns:a16="http://schemas.microsoft.com/office/drawing/2014/main" id="{FFAFDAD4-8C69-BB4C-FD43-6C5DB3CE404C}"/>
              </a:ext>
            </a:extLst>
          </p:cNvPr>
          <p:cNvSpPr txBox="1"/>
          <p:nvPr/>
        </p:nvSpPr>
        <p:spPr>
          <a:xfrm>
            <a:off x="1143000" y="266700"/>
            <a:ext cx="16002000" cy="1754326"/>
          </a:xfrm>
          <a:prstGeom prst="rect">
            <a:avLst/>
          </a:prstGeom>
          <a:noFill/>
        </p:spPr>
        <p:txBody>
          <a:bodyPr wrap="square">
            <a:spAutoFit/>
          </a:bodyPr>
          <a:lstStyle/>
          <a:p>
            <a:pPr algn="ctr"/>
            <a:r>
              <a:rPr lang="tr-TR" sz="5400" dirty="0">
                <a:solidFill>
                  <a:schemeClr val="bg1"/>
                </a:solidFill>
                <a:latin typeface="Zilla Slab Medium" panose="020B0604020202020204" charset="-94"/>
                <a:ea typeface="Zilla Slab Medium" panose="020B0604020202020204" charset="-94"/>
              </a:rPr>
              <a:t>OKUL TARAFINDAN YAPILACAK ORTAK SINAVLAR</a:t>
            </a:r>
          </a:p>
        </p:txBody>
      </p:sp>
    </p:spTree>
    <p:extLst>
      <p:ext uri="{BB962C8B-B14F-4D97-AF65-F5344CB8AC3E}">
        <p14:creationId xmlns:p14="http://schemas.microsoft.com/office/powerpoint/2010/main" val="135495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grpSp>
        <p:nvGrpSpPr>
          <p:cNvPr id="2" name="Group 2"/>
          <p:cNvGrpSpPr/>
          <p:nvPr/>
        </p:nvGrpSpPr>
        <p:grpSpPr>
          <a:xfrm>
            <a:off x="1029318" y="1938338"/>
            <a:ext cx="16229363" cy="152400"/>
            <a:chOff x="0" y="0"/>
            <a:chExt cx="21639151" cy="203200"/>
          </a:xfrm>
        </p:grpSpPr>
        <p:sp>
          <p:nvSpPr>
            <p:cNvPr id="3" name="AutoShape 3"/>
            <p:cNvSpPr/>
            <p:nvPr/>
          </p:nvSpPr>
          <p:spPr>
            <a:xfrm>
              <a:off x="0" y="0"/>
              <a:ext cx="6679980" cy="203200"/>
            </a:xfrm>
            <a:prstGeom prst="rect">
              <a:avLst/>
            </a:prstGeom>
            <a:solidFill>
              <a:srgbClr val="AE8441"/>
            </a:solidFill>
          </p:spPr>
          <p:txBody>
            <a:bodyPr/>
            <a:lstStyle/>
            <a:p>
              <a:endParaRPr lang="tr-TR"/>
            </a:p>
          </p:txBody>
        </p:sp>
        <p:sp>
          <p:nvSpPr>
            <p:cNvPr id="4" name="AutoShape 4"/>
            <p:cNvSpPr/>
            <p:nvPr/>
          </p:nvSpPr>
          <p:spPr>
            <a:xfrm>
              <a:off x="7479585" y="0"/>
              <a:ext cx="6679980" cy="203200"/>
            </a:xfrm>
            <a:prstGeom prst="rect">
              <a:avLst/>
            </a:prstGeom>
            <a:solidFill>
              <a:srgbClr val="AE8441"/>
            </a:solidFill>
          </p:spPr>
          <p:txBody>
            <a:bodyPr/>
            <a:lstStyle/>
            <a:p>
              <a:endParaRPr lang="tr-TR"/>
            </a:p>
          </p:txBody>
        </p:sp>
        <p:sp>
          <p:nvSpPr>
            <p:cNvPr id="5" name="AutoShape 5"/>
            <p:cNvSpPr/>
            <p:nvPr/>
          </p:nvSpPr>
          <p:spPr>
            <a:xfrm>
              <a:off x="14959171" y="0"/>
              <a:ext cx="6679980" cy="203200"/>
            </a:xfrm>
            <a:prstGeom prst="rect">
              <a:avLst/>
            </a:prstGeom>
            <a:solidFill>
              <a:srgbClr val="AE8441"/>
            </a:solidFill>
          </p:spPr>
          <p:txBody>
            <a:bodyPr/>
            <a:lstStyle/>
            <a:p>
              <a:endParaRPr lang="tr-TR"/>
            </a:p>
          </p:txBody>
        </p:sp>
      </p:grpSp>
      <p:pic>
        <p:nvPicPr>
          <p:cNvPr id="6" name="Resim 5"/>
          <p:cNvPicPr>
            <a:picLocks noChangeAspect="1"/>
          </p:cNvPicPr>
          <p:nvPr/>
        </p:nvPicPr>
        <p:blipFill>
          <a:blip r:embed="rId3"/>
          <a:stretch>
            <a:fillRect/>
          </a:stretch>
        </p:blipFill>
        <p:spPr>
          <a:xfrm>
            <a:off x="16685607" y="8648700"/>
            <a:ext cx="1146147" cy="1237595"/>
          </a:xfrm>
          <a:prstGeom prst="rect">
            <a:avLst/>
          </a:prstGeom>
        </p:spPr>
      </p:pic>
      <p:pic>
        <p:nvPicPr>
          <p:cNvPr id="10" name="Resim 9">
            <a:extLst>
              <a:ext uri="{FF2B5EF4-FFF2-40B4-BE49-F238E27FC236}">
                <a16:creationId xmlns:a16="http://schemas.microsoft.com/office/drawing/2014/main" id="{312ECA97-7F46-CD18-6836-39355DD2EB5F}"/>
              </a:ext>
            </a:extLst>
          </p:cNvPr>
          <p:cNvPicPr>
            <a:picLocks noChangeAspect="1"/>
          </p:cNvPicPr>
          <p:nvPr/>
        </p:nvPicPr>
        <p:blipFill>
          <a:blip r:embed="rId4"/>
          <a:stretch>
            <a:fillRect/>
          </a:stretch>
        </p:blipFill>
        <p:spPr>
          <a:xfrm>
            <a:off x="1387739" y="2868537"/>
            <a:ext cx="405825" cy="399629"/>
          </a:xfrm>
          <a:prstGeom prst="rect">
            <a:avLst/>
          </a:prstGeom>
        </p:spPr>
      </p:pic>
      <p:sp>
        <p:nvSpPr>
          <p:cNvPr id="11" name="Metin kutusu 10">
            <a:extLst>
              <a:ext uri="{FF2B5EF4-FFF2-40B4-BE49-F238E27FC236}">
                <a16:creationId xmlns:a16="http://schemas.microsoft.com/office/drawing/2014/main" id="{BB462761-6528-4F2D-4469-1D9E8E109524}"/>
              </a:ext>
            </a:extLst>
          </p:cNvPr>
          <p:cNvSpPr txBox="1"/>
          <p:nvPr/>
        </p:nvSpPr>
        <p:spPr>
          <a:xfrm>
            <a:off x="2514600" y="3543300"/>
            <a:ext cx="13016939" cy="7171194"/>
          </a:xfrm>
          <a:prstGeom prst="rect">
            <a:avLst/>
          </a:prstGeom>
          <a:noFill/>
        </p:spPr>
        <p:txBody>
          <a:bodyPr wrap="square">
            <a:spAutoFit/>
          </a:bodyPr>
          <a:lstStyle/>
          <a:p>
            <a:pPr algn="just"/>
            <a:r>
              <a:rPr lang="tr-TR" sz="4000" dirty="0">
                <a:solidFill>
                  <a:schemeClr val="bg1"/>
                </a:solidFill>
                <a:latin typeface="Times New Roman" panose="02020603050405020304" pitchFamily="18" charset="0"/>
                <a:ea typeface="Times New Roman" panose="02020603050405020304" pitchFamily="18" charset="0"/>
              </a:rPr>
              <a:t>YAZILI              DİNLEME         KONUŞMA                     %50                                         %25                                     %25    </a:t>
            </a:r>
          </a:p>
          <a:p>
            <a:pPr algn="just"/>
            <a:r>
              <a:rPr lang="tr-TR" sz="4000" dirty="0">
                <a:solidFill>
                  <a:schemeClr val="bg1"/>
                </a:solidFill>
                <a:latin typeface="Times New Roman" panose="02020603050405020304" pitchFamily="18" charset="0"/>
                <a:ea typeface="Times New Roman" panose="02020603050405020304" pitchFamily="18" charset="0"/>
              </a:rPr>
              <a:t>                                    </a:t>
            </a:r>
          </a:p>
          <a:p>
            <a:pPr algn="just"/>
            <a:r>
              <a:rPr lang="tr-TR" sz="4000" dirty="0">
                <a:solidFill>
                  <a:schemeClr val="bg1"/>
                </a:solidFill>
                <a:latin typeface="Times New Roman" panose="02020603050405020304" pitchFamily="18" charset="0"/>
                <a:ea typeface="Times New Roman" panose="02020603050405020304" pitchFamily="18" charset="0"/>
              </a:rPr>
              <a:t>    85                                         90                                      95             </a:t>
            </a:r>
          </a:p>
          <a:p>
            <a:pPr algn="just"/>
            <a:endParaRPr lang="tr-TR" sz="4000" dirty="0">
              <a:solidFill>
                <a:schemeClr val="bg1"/>
              </a:solidFill>
              <a:latin typeface="Times New Roman" panose="02020603050405020304" pitchFamily="18" charset="0"/>
              <a:ea typeface="Times New Roman" panose="02020603050405020304" pitchFamily="18" charset="0"/>
            </a:endParaRPr>
          </a:p>
          <a:p>
            <a:pPr algn="just"/>
            <a:r>
              <a:rPr lang="tr-TR" sz="4000" dirty="0">
                <a:solidFill>
                  <a:schemeClr val="bg1"/>
                </a:solidFill>
                <a:latin typeface="Times New Roman" panose="02020603050405020304" pitchFamily="18" charset="0"/>
                <a:ea typeface="Times New Roman" panose="02020603050405020304" pitchFamily="18" charset="0"/>
              </a:rPr>
              <a:t> 85x0,50                             90x0,25                                95x0,25</a:t>
            </a:r>
          </a:p>
          <a:p>
            <a:pPr algn="just"/>
            <a:r>
              <a:rPr lang="tr-TR" sz="4000" dirty="0">
                <a:solidFill>
                  <a:schemeClr val="bg1"/>
                </a:solidFill>
                <a:latin typeface="Times New Roman" panose="02020603050405020304" pitchFamily="18" charset="0"/>
                <a:ea typeface="Times New Roman" panose="02020603050405020304" pitchFamily="18" charset="0"/>
              </a:rPr>
              <a:t>    42,5                                    22,5                                     23,75</a:t>
            </a:r>
          </a:p>
          <a:p>
            <a:pPr algn="just"/>
            <a:r>
              <a:rPr lang="tr-TR" sz="4000" dirty="0">
                <a:solidFill>
                  <a:schemeClr val="bg1"/>
                </a:solidFill>
                <a:latin typeface="Times New Roman" panose="02020603050405020304" pitchFamily="18" charset="0"/>
                <a:ea typeface="Times New Roman" panose="02020603050405020304" pitchFamily="18" charset="0"/>
              </a:rPr>
              <a:t>       </a:t>
            </a:r>
          </a:p>
          <a:p>
            <a:r>
              <a:rPr lang="tr-TR" sz="4000" dirty="0">
                <a:solidFill>
                  <a:schemeClr val="bg1"/>
                </a:solidFill>
                <a:latin typeface="Times New Roman" panose="02020603050405020304" pitchFamily="18" charset="0"/>
                <a:ea typeface="Times New Roman" panose="02020603050405020304" pitchFamily="18" charset="0"/>
              </a:rPr>
              <a:t>                                      </a:t>
            </a:r>
            <a:r>
              <a:rPr lang="tr-TR" sz="4000" dirty="0">
                <a:solidFill>
                  <a:srgbClr val="FF0000"/>
                </a:solidFill>
                <a:latin typeface="Times New Roman" panose="02020603050405020304" pitchFamily="18" charset="0"/>
                <a:ea typeface="Times New Roman" panose="02020603050405020304" pitchFamily="18" charset="0"/>
              </a:rPr>
              <a:t>42,5+ 22,5+23,75</a:t>
            </a:r>
          </a:p>
          <a:p>
            <a:pPr algn="just"/>
            <a:r>
              <a:rPr lang="tr-TR" sz="4000" dirty="0">
                <a:solidFill>
                  <a:schemeClr val="bg1"/>
                </a:solidFill>
                <a:latin typeface="Times New Roman" panose="02020603050405020304" pitchFamily="18" charset="0"/>
                <a:ea typeface="Times New Roman" panose="02020603050405020304" pitchFamily="18" charset="0"/>
              </a:rPr>
              <a:t>                                               </a:t>
            </a:r>
            <a:r>
              <a:rPr lang="tr-TR" sz="6000" dirty="0">
                <a:solidFill>
                  <a:srgbClr val="FF0000"/>
                </a:solidFill>
                <a:latin typeface="Times New Roman" panose="02020603050405020304" pitchFamily="18" charset="0"/>
                <a:ea typeface="Times New Roman" panose="02020603050405020304" pitchFamily="18" charset="0"/>
              </a:rPr>
              <a:t>88,75</a:t>
            </a:r>
          </a:p>
          <a:p>
            <a:pPr algn="just"/>
            <a:r>
              <a:rPr lang="tr-TR" sz="4000" dirty="0">
                <a:solidFill>
                  <a:schemeClr val="bg1"/>
                </a:solidFill>
                <a:latin typeface="Times New Roman" panose="02020603050405020304" pitchFamily="18" charset="0"/>
                <a:ea typeface="Times New Roman" panose="02020603050405020304" pitchFamily="18" charset="0"/>
              </a:rPr>
              <a:t>                                              </a:t>
            </a:r>
          </a:p>
        </p:txBody>
      </p:sp>
      <p:sp>
        <p:nvSpPr>
          <p:cNvPr id="9" name="Metin kutusu 8">
            <a:extLst>
              <a:ext uri="{FF2B5EF4-FFF2-40B4-BE49-F238E27FC236}">
                <a16:creationId xmlns:a16="http://schemas.microsoft.com/office/drawing/2014/main" id="{FFAFDAD4-8C69-BB4C-FD43-6C5DB3CE404C}"/>
              </a:ext>
            </a:extLst>
          </p:cNvPr>
          <p:cNvSpPr txBox="1"/>
          <p:nvPr/>
        </p:nvSpPr>
        <p:spPr>
          <a:xfrm>
            <a:off x="1143000" y="266700"/>
            <a:ext cx="16002000" cy="1754326"/>
          </a:xfrm>
          <a:prstGeom prst="rect">
            <a:avLst/>
          </a:prstGeom>
          <a:noFill/>
        </p:spPr>
        <p:txBody>
          <a:bodyPr wrap="square">
            <a:spAutoFit/>
          </a:bodyPr>
          <a:lstStyle/>
          <a:p>
            <a:pPr algn="ctr"/>
            <a:r>
              <a:rPr lang="tr-TR" sz="5400" dirty="0">
                <a:solidFill>
                  <a:schemeClr val="bg1"/>
                </a:solidFill>
                <a:latin typeface="Zilla Slab Medium" panose="020B0604020202020204" charset="-94"/>
                <a:ea typeface="Zilla Slab Medium" panose="020B0604020202020204" charset="-94"/>
              </a:rPr>
              <a:t>OKUL TARAFINDAN YAPILACAK ORTAK SINAVLAR</a:t>
            </a:r>
          </a:p>
        </p:txBody>
      </p:sp>
      <p:sp>
        <p:nvSpPr>
          <p:cNvPr id="7" name="Metin kutusu 6">
            <a:extLst>
              <a:ext uri="{FF2B5EF4-FFF2-40B4-BE49-F238E27FC236}">
                <a16:creationId xmlns:a16="http://schemas.microsoft.com/office/drawing/2014/main" id="{BE4B5CCB-026E-0275-58AC-940D4ACD58F3}"/>
              </a:ext>
            </a:extLst>
          </p:cNvPr>
          <p:cNvSpPr txBox="1"/>
          <p:nvPr/>
        </p:nvSpPr>
        <p:spPr>
          <a:xfrm>
            <a:off x="2209800" y="2868537"/>
            <a:ext cx="13944600" cy="523220"/>
          </a:xfrm>
          <a:prstGeom prst="rect">
            <a:avLst/>
          </a:prstGeom>
          <a:noFill/>
        </p:spPr>
        <p:txBody>
          <a:bodyPr wrap="square" rtlCol="0">
            <a:spAutoFit/>
          </a:bodyPr>
          <a:lstStyle/>
          <a:p>
            <a:r>
              <a:rPr lang="tr-TR" sz="2800" dirty="0">
                <a:solidFill>
                  <a:schemeClr val="bg1"/>
                </a:solidFill>
                <a:latin typeface="Times New Roman" panose="02020603050405020304" pitchFamily="18" charset="0"/>
                <a:cs typeface="Times New Roman" panose="02020603050405020304" pitchFamily="18" charset="0"/>
              </a:rPr>
              <a:t>Türkçe, İngilizce, Arapça, Fransızca, Almanca…</a:t>
            </a:r>
          </a:p>
        </p:txBody>
      </p:sp>
    </p:spTree>
    <p:extLst>
      <p:ext uri="{BB962C8B-B14F-4D97-AF65-F5344CB8AC3E}">
        <p14:creationId xmlns:p14="http://schemas.microsoft.com/office/powerpoint/2010/main" val="2472586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grpSp>
        <p:nvGrpSpPr>
          <p:cNvPr id="2" name="Group 2"/>
          <p:cNvGrpSpPr/>
          <p:nvPr/>
        </p:nvGrpSpPr>
        <p:grpSpPr>
          <a:xfrm>
            <a:off x="1029318" y="1938338"/>
            <a:ext cx="16229363" cy="152400"/>
            <a:chOff x="0" y="0"/>
            <a:chExt cx="21639151" cy="203200"/>
          </a:xfrm>
        </p:grpSpPr>
        <p:sp>
          <p:nvSpPr>
            <p:cNvPr id="3" name="AutoShape 3"/>
            <p:cNvSpPr/>
            <p:nvPr/>
          </p:nvSpPr>
          <p:spPr>
            <a:xfrm>
              <a:off x="0" y="0"/>
              <a:ext cx="6679980" cy="203200"/>
            </a:xfrm>
            <a:prstGeom prst="rect">
              <a:avLst/>
            </a:prstGeom>
            <a:solidFill>
              <a:srgbClr val="AE8441"/>
            </a:solidFill>
          </p:spPr>
          <p:txBody>
            <a:bodyPr/>
            <a:lstStyle/>
            <a:p>
              <a:endParaRPr lang="tr-TR"/>
            </a:p>
          </p:txBody>
        </p:sp>
        <p:sp>
          <p:nvSpPr>
            <p:cNvPr id="4" name="AutoShape 4"/>
            <p:cNvSpPr/>
            <p:nvPr/>
          </p:nvSpPr>
          <p:spPr>
            <a:xfrm>
              <a:off x="7479585" y="0"/>
              <a:ext cx="6679980" cy="203200"/>
            </a:xfrm>
            <a:prstGeom prst="rect">
              <a:avLst/>
            </a:prstGeom>
            <a:solidFill>
              <a:srgbClr val="AE8441"/>
            </a:solidFill>
          </p:spPr>
          <p:txBody>
            <a:bodyPr/>
            <a:lstStyle/>
            <a:p>
              <a:endParaRPr lang="tr-TR"/>
            </a:p>
          </p:txBody>
        </p:sp>
        <p:sp>
          <p:nvSpPr>
            <p:cNvPr id="5" name="AutoShape 5"/>
            <p:cNvSpPr/>
            <p:nvPr/>
          </p:nvSpPr>
          <p:spPr>
            <a:xfrm>
              <a:off x="14959171" y="0"/>
              <a:ext cx="6679980" cy="203200"/>
            </a:xfrm>
            <a:prstGeom prst="rect">
              <a:avLst/>
            </a:prstGeom>
            <a:solidFill>
              <a:srgbClr val="AE8441"/>
            </a:solidFill>
          </p:spPr>
          <p:txBody>
            <a:bodyPr/>
            <a:lstStyle/>
            <a:p>
              <a:endParaRPr lang="tr-TR"/>
            </a:p>
          </p:txBody>
        </p:sp>
      </p:grpSp>
      <p:pic>
        <p:nvPicPr>
          <p:cNvPr id="6" name="Resim 5"/>
          <p:cNvPicPr>
            <a:picLocks noChangeAspect="1"/>
          </p:cNvPicPr>
          <p:nvPr/>
        </p:nvPicPr>
        <p:blipFill>
          <a:blip r:embed="rId3"/>
          <a:stretch>
            <a:fillRect/>
          </a:stretch>
        </p:blipFill>
        <p:spPr>
          <a:xfrm>
            <a:off x="16685607" y="8648700"/>
            <a:ext cx="1146147" cy="1237595"/>
          </a:xfrm>
          <a:prstGeom prst="rect">
            <a:avLst/>
          </a:prstGeom>
        </p:spPr>
      </p:pic>
      <p:pic>
        <p:nvPicPr>
          <p:cNvPr id="10" name="Resim 9">
            <a:extLst>
              <a:ext uri="{FF2B5EF4-FFF2-40B4-BE49-F238E27FC236}">
                <a16:creationId xmlns:a16="http://schemas.microsoft.com/office/drawing/2014/main" id="{312ECA97-7F46-CD18-6836-39355DD2EB5F}"/>
              </a:ext>
            </a:extLst>
          </p:cNvPr>
          <p:cNvPicPr>
            <a:picLocks noChangeAspect="1"/>
          </p:cNvPicPr>
          <p:nvPr/>
        </p:nvPicPr>
        <p:blipFill>
          <a:blip r:embed="rId4"/>
          <a:stretch>
            <a:fillRect/>
          </a:stretch>
        </p:blipFill>
        <p:spPr>
          <a:xfrm>
            <a:off x="1387739" y="2868537"/>
            <a:ext cx="405825" cy="399629"/>
          </a:xfrm>
          <a:prstGeom prst="rect">
            <a:avLst/>
          </a:prstGeom>
        </p:spPr>
      </p:pic>
      <p:sp>
        <p:nvSpPr>
          <p:cNvPr id="11" name="Metin kutusu 10">
            <a:extLst>
              <a:ext uri="{FF2B5EF4-FFF2-40B4-BE49-F238E27FC236}">
                <a16:creationId xmlns:a16="http://schemas.microsoft.com/office/drawing/2014/main" id="{BB462761-6528-4F2D-4469-1D9E8E109524}"/>
              </a:ext>
            </a:extLst>
          </p:cNvPr>
          <p:cNvSpPr txBox="1"/>
          <p:nvPr/>
        </p:nvSpPr>
        <p:spPr>
          <a:xfrm>
            <a:off x="2514600" y="3543300"/>
            <a:ext cx="13016939" cy="6555641"/>
          </a:xfrm>
          <a:prstGeom prst="rect">
            <a:avLst/>
          </a:prstGeom>
          <a:noFill/>
        </p:spPr>
        <p:txBody>
          <a:bodyPr wrap="square">
            <a:spAutoFit/>
          </a:bodyPr>
          <a:lstStyle/>
          <a:p>
            <a:pPr algn="just"/>
            <a:r>
              <a:rPr lang="tr-TR" sz="4000" dirty="0">
                <a:solidFill>
                  <a:schemeClr val="bg1"/>
                </a:solidFill>
                <a:latin typeface="Times New Roman" panose="02020603050405020304" pitchFamily="18" charset="0"/>
                <a:ea typeface="Times New Roman" panose="02020603050405020304" pitchFamily="18" charset="0"/>
              </a:rPr>
              <a:t>YAZILI              DİNLEME         KONUŞMA                     %70                                         %15                                     %15    </a:t>
            </a:r>
          </a:p>
          <a:p>
            <a:pPr algn="just"/>
            <a:r>
              <a:rPr lang="tr-TR" sz="4000" dirty="0">
                <a:solidFill>
                  <a:schemeClr val="bg1"/>
                </a:solidFill>
                <a:latin typeface="Times New Roman" panose="02020603050405020304" pitchFamily="18" charset="0"/>
                <a:ea typeface="Times New Roman" panose="02020603050405020304" pitchFamily="18" charset="0"/>
              </a:rPr>
              <a:t>                                    </a:t>
            </a:r>
          </a:p>
          <a:p>
            <a:pPr algn="just"/>
            <a:r>
              <a:rPr lang="tr-TR" sz="4000" dirty="0">
                <a:solidFill>
                  <a:schemeClr val="bg1"/>
                </a:solidFill>
                <a:latin typeface="Times New Roman" panose="02020603050405020304" pitchFamily="18" charset="0"/>
                <a:ea typeface="Times New Roman" panose="02020603050405020304" pitchFamily="18" charset="0"/>
              </a:rPr>
              <a:t>    85                                         90                                      95             </a:t>
            </a:r>
          </a:p>
          <a:p>
            <a:pPr algn="just"/>
            <a:endParaRPr lang="tr-TR" sz="4000" dirty="0">
              <a:solidFill>
                <a:schemeClr val="bg1"/>
              </a:solidFill>
              <a:latin typeface="Times New Roman" panose="02020603050405020304" pitchFamily="18" charset="0"/>
              <a:ea typeface="Times New Roman" panose="02020603050405020304" pitchFamily="18" charset="0"/>
            </a:endParaRPr>
          </a:p>
          <a:p>
            <a:pPr algn="just"/>
            <a:r>
              <a:rPr lang="tr-TR" sz="4000" dirty="0">
                <a:solidFill>
                  <a:schemeClr val="bg1"/>
                </a:solidFill>
                <a:latin typeface="Times New Roman" panose="02020603050405020304" pitchFamily="18" charset="0"/>
                <a:ea typeface="Times New Roman" panose="02020603050405020304" pitchFamily="18" charset="0"/>
              </a:rPr>
              <a:t> 85x0,70                             90x0,15                                95x0,15</a:t>
            </a:r>
          </a:p>
          <a:p>
            <a:pPr algn="just"/>
            <a:r>
              <a:rPr lang="tr-TR" sz="4000" dirty="0">
                <a:solidFill>
                  <a:schemeClr val="bg1"/>
                </a:solidFill>
                <a:latin typeface="Times New Roman" panose="02020603050405020304" pitchFamily="18" charset="0"/>
                <a:ea typeface="Times New Roman" panose="02020603050405020304" pitchFamily="18" charset="0"/>
              </a:rPr>
              <a:t>    59,5                                    13,5                                    14,25</a:t>
            </a:r>
          </a:p>
          <a:p>
            <a:pPr algn="just"/>
            <a:r>
              <a:rPr lang="tr-TR" sz="4000" dirty="0">
                <a:solidFill>
                  <a:schemeClr val="bg1"/>
                </a:solidFill>
                <a:latin typeface="Times New Roman" panose="02020603050405020304" pitchFamily="18" charset="0"/>
                <a:ea typeface="Times New Roman" panose="02020603050405020304" pitchFamily="18" charset="0"/>
              </a:rPr>
              <a:t>       </a:t>
            </a:r>
          </a:p>
          <a:p>
            <a:r>
              <a:rPr lang="tr-TR" sz="4000" dirty="0">
                <a:solidFill>
                  <a:schemeClr val="bg1"/>
                </a:solidFill>
                <a:latin typeface="Times New Roman" panose="02020603050405020304" pitchFamily="18" charset="0"/>
                <a:ea typeface="Times New Roman" panose="02020603050405020304" pitchFamily="18" charset="0"/>
              </a:rPr>
              <a:t>                                      </a:t>
            </a:r>
            <a:r>
              <a:rPr lang="tr-TR" sz="4000" dirty="0">
                <a:solidFill>
                  <a:srgbClr val="FF0000"/>
                </a:solidFill>
                <a:latin typeface="Times New Roman" panose="02020603050405020304" pitchFamily="18" charset="0"/>
                <a:ea typeface="Times New Roman" panose="02020603050405020304" pitchFamily="18" charset="0"/>
              </a:rPr>
              <a:t>59,5+ 13,5+14,25</a:t>
            </a:r>
          </a:p>
          <a:p>
            <a:pPr algn="just"/>
            <a:r>
              <a:rPr lang="tr-TR" sz="6000" dirty="0">
                <a:solidFill>
                  <a:srgbClr val="C00000"/>
                </a:solidFill>
                <a:latin typeface="Times New Roman" panose="02020603050405020304" pitchFamily="18" charset="0"/>
                <a:ea typeface="Times New Roman" panose="02020603050405020304" pitchFamily="18" charset="0"/>
              </a:rPr>
              <a:t>                             </a:t>
            </a:r>
            <a:r>
              <a:rPr lang="tr-TR" sz="6000" dirty="0">
                <a:solidFill>
                  <a:srgbClr val="FF0000"/>
                </a:solidFill>
                <a:latin typeface="Times New Roman" panose="02020603050405020304" pitchFamily="18" charset="0"/>
                <a:ea typeface="Times New Roman" panose="02020603050405020304" pitchFamily="18" charset="0"/>
              </a:rPr>
              <a:t> 87,25                                              </a:t>
            </a:r>
          </a:p>
        </p:txBody>
      </p:sp>
      <p:sp>
        <p:nvSpPr>
          <p:cNvPr id="9" name="Metin kutusu 8">
            <a:extLst>
              <a:ext uri="{FF2B5EF4-FFF2-40B4-BE49-F238E27FC236}">
                <a16:creationId xmlns:a16="http://schemas.microsoft.com/office/drawing/2014/main" id="{FFAFDAD4-8C69-BB4C-FD43-6C5DB3CE404C}"/>
              </a:ext>
            </a:extLst>
          </p:cNvPr>
          <p:cNvSpPr txBox="1"/>
          <p:nvPr/>
        </p:nvSpPr>
        <p:spPr>
          <a:xfrm>
            <a:off x="1143000" y="266700"/>
            <a:ext cx="16002000" cy="1754326"/>
          </a:xfrm>
          <a:prstGeom prst="rect">
            <a:avLst/>
          </a:prstGeom>
          <a:noFill/>
        </p:spPr>
        <p:txBody>
          <a:bodyPr wrap="square">
            <a:spAutoFit/>
          </a:bodyPr>
          <a:lstStyle/>
          <a:p>
            <a:pPr algn="ctr"/>
            <a:r>
              <a:rPr lang="tr-TR" sz="5400" dirty="0">
                <a:solidFill>
                  <a:schemeClr val="bg1"/>
                </a:solidFill>
                <a:latin typeface="Zilla Slab Medium" panose="020B0604020202020204" charset="-94"/>
                <a:ea typeface="Zilla Slab Medium" panose="020B0604020202020204" charset="-94"/>
              </a:rPr>
              <a:t>OKUL TARAFINDAN YAPILACAK ORTAK SINAVLAR</a:t>
            </a:r>
          </a:p>
        </p:txBody>
      </p:sp>
      <p:sp>
        <p:nvSpPr>
          <p:cNvPr id="7" name="Metin kutusu 6">
            <a:extLst>
              <a:ext uri="{FF2B5EF4-FFF2-40B4-BE49-F238E27FC236}">
                <a16:creationId xmlns:a16="http://schemas.microsoft.com/office/drawing/2014/main" id="{BE4B5CCB-026E-0275-58AC-940D4ACD58F3}"/>
              </a:ext>
            </a:extLst>
          </p:cNvPr>
          <p:cNvSpPr txBox="1"/>
          <p:nvPr/>
        </p:nvSpPr>
        <p:spPr>
          <a:xfrm>
            <a:off x="2209800" y="2868537"/>
            <a:ext cx="13944600" cy="523220"/>
          </a:xfrm>
          <a:prstGeom prst="rect">
            <a:avLst/>
          </a:prstGeom>
          <a:noFill/>
        </p:spPr>
        <p:txBody>
          <a:bodyPr wrap="square" rtlCol="0">
            <a:spAutoFit/>
          </a:bodyPr>
          <a:lstStyle/>
          <a:p>
            <a:r>
              <a:rPr lang="tr-TR" sz="2800" dirty="0">
                <a:solidFill>
                  <a:schemeClr val="bg1"/>
                </a:solidFill>
                <a:latin typeface="Times New Roman" panose="02020603050405020304" pitchFamily="18" charset="0"/>
                <a:cs typeface="Times New Roman" panose="02020603050405020304" pitchFamily="18" charset="0"/>
              </a:rPr>
              <a:t>Türk Dili ve Edebiyatı</a:t>
            </a:r>
          </a:p>
        </p:txBody>
      </p:sp>
    </p:spTree>
    <p:extLst>
      <p:ext uri="{BB962C8B-B14F-4D97-AF65-F5344CB8AC3E}">
        <p14:creationId xmlns:p14="http://schemas.microsoft.com/office/powerpoint/2010/main" val="1058991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grpSp>
        <p:nvGrpSpPr>
          <p:cNvPr id="2" name="Group 2"/>
          <p:cNvGrpSpPr/>
          <p:nvPr/>
        </p:nvGrpSpPr>
        <p:grpSpPr>
          <a:xfrm>
            <a:off x="1029318" y="1938338"/>
            <a:ext cx="16229363" cy="152400"/>
            <a:chOff x="0" y="0"/>
            <a:chExt cx="21639151" cy="203200"/>
          </a:xfrm>
        </p:grpSpPr>
        <p:sp>
          <p:nvSpPr>
            <p:cNvPr id="3" name="AutoShape 3"/>
            <p:cNvSpPr/>
            <p:nvPr/>
          </p:nvSpPr>
          <p:spPr>
            <a:xfrm>
              <a:off x="0" y="0"/>
              <a:ext cx="6679980" cy="203200"/>
            </a:xfrm>
            <a:prstGeom prst="rect">
              <a:avLst/>
            </a:prstGeom>
            <a:solidFill>
              <a:srgbClr val="AE8441"/>
            </a:solidFill>
          </p:spPr>
          <p:txBody>
            <a:bodyPr/>
            <a:lstStyle/>
            <a:p>
              <a:endParaRPr lang="tr-TR"/>
            </a:p>
          </p:txBody>
        </p:sp>
        <p:sp>
          <p:nvSpPr>
            <p:cNvPr id="4" name="AutoShape 4"/>
            <p:cNvSpPr/>
            <p:nvPr/>
          </p:nvSpPr>
          <p:spPr>
            <a:xfrm>
              <a:off x="7479585" y="0"/>
              <a:ext cx="6679980" cy="203200"/>
            </a:xfrm>
            <a:prstGeom prst="rect">
              <a:avLst/>
            </a:prstGeom>
            <a:solidFill>
              <a:srgbClr val="AE8441"/>
            </a:solidFill>
          </p:spPr>
          <p:txBody>
            <a:bodyPr/>
            <a:lstStyle/>
            <a:p>
              <a:endParaRPr lang="tr-TR"/>
            </a:p>
          </p:txBody>
        </p:sp>
        <p:sp>
          <p:nvSpPr>
            <p:cNvPr id="5" name="AutoShape 5"/>
            <p:cNvSpPr/>
            <p:nvPr/>
          </p:nvSpPr>
          <p:spPr>
            <a:xfrm>
              <a:off x="14959171" y="0"/>
              <a:ext cx="6679980" cy="203200"/>
            </a:xfrm>
            <a:prstGeom prst="rect">
              <a:avLst/>
            </a:prstGeom>
            <a:solidFill>
              <a:srgbClr val="AE8441"/>
            </a:solidFill>
          </p:spPr>
          <p:txBody>
            <a:bodyPr/>
            <a:lstStyle/>
            <a:p>
              <a:endParaRPr lang="tr-TR"/>
            </a:p>
          </p:txBody>
        </p:sp>
      </p:grpSp>
      <p:pic>
        <p:nvPicPr>
          <p:cNvPr id="6" name="Resim 5"/>
          <p:cNvPicPr>
            <a:picLocks noChangeAspect="1"/>
          </p:cNvPicPr>
          <p:nvPr/>
        </p:nvPicPr>
        <p:blipFill>
          <a:blip r:embed="rId3"/>
          <a:stretch>
            <a:fillRect/>
          </a:stretch>
        </p:blipFill>
        <p:spPr>
          <a:xfrm>
            <a:off x="16685607" y="8648700"/>
            <a:ext cx="1146147" cy="1237595"/>
          </a:xfrm>
          <a:prstGeom prst="rect">
            <a:avLst/>
          </a:prstGeom>
        </p:spPr>
      </p:pic>
      <p:pic>
        <p:nvPicPr>
          <p:cNvPr id="10" name="Resim 9">
            <a:extLst>
              <a:ext uri="{FF2B5EF4-FFF2-40B4-BE49-F238E27FC236}">
                <a16:creationId xmlns:a16="http://schemas.microsoft.com/office/drawing/2014/main" id="{312ECA97-7F46-CD18-6836-39355DD2EB5F}"/>
              </a:ext>
            </a:extLst>
          </p:cNvPr>
          <p:cNvPicPr>
            <a:picLocks noChangeAspect="1"/>
          </p:cNvPicPr>
          <p:nvPr/>
        </p:nvPicPr>
        <p:blipFill>
          <a:blip r:embed="rId4"/>
          <a:stretch>
            <a:fillRect/>
          </a:stretch>
        </p:blipFill>
        <p:spPr>
          <a:xfrm>
            <a:off x="1387739" y="2868537"/>
            <a:ext cx="405825" cy="399629"/>
          </a:xfrm>
          <a:prstGeom prst="rect">
            <a:avLst/>
          </a:prstGeom>
        </p:spPr>
      </p:pic>
      <p:sp>
        <p:nvSpPr>
          <p:cNvPr id="11" name="Metin kutusu 10">
            <a:extLst>
              <a:ext uri="{FF2B5EF4-FFF2-40B4-BE49-F238E27FC236}">
                <a16:creationId xmlns:a16="http://schemas.microsoft.com/office/drawing/2014/main" id="{BB462761-6528-4F2D-4469-1D9E8E109524}"/>
              </a:ext>
            </a:extLst>
          </p:cNvPr>
          <p:cNvSpPr txBox="1"/>
          <p:nvPr/>
        </p:nvSpPr>
        <p:spPr>
          <a:xfrm>
            <a:off x="1796206" y="2705100"/>
            <a:ext cx="14344933" cy="4401205"/>
          </a:xfrm>
          <a:prstGeom prst="rect">
            <a:avLst/>
          </a:prstGeom>
          <a:noFill/>
        </p:spPr>
        <p:txBody>
          <a:bodyPr wrap="square">
            <a:spAutoFit/>
          </a:bodyPr>
          <a:lstStyle/>
          <a:p>
            <a:pPr algn="just"/>
            <a:r>
              <a:rPr lang="tr-TR" sz="4000" dirty="0">
                <a:solidFill>
                  <a:schemeClr val="bg1"/>
                </a:solidFill>
                <a:latin typeface="Times New Roman" panose="02020603050405020304" pitchFamily="18" charset="0"/>
                <a:ea typeface="Times New Roman" panose="02020603050405020304" pitchFamily="18" charset="0"/>
              </a:rPr>
              <a:t>Mesleki ve teknik ortaöğretim kurumlarının çerçeve öğretim programlarında yer alan meslek derslerinin yazılı ve uygulamalı sınavlarının ağırlıklandırılması eğitim kurumu sınıf/alan zümreleri tarafından belirlenecektir.</a:t>
            </a:r>
          </a:p>
          <a:p>
            <a:pPr algn="just"/>
            <a:r>
              <a:rPr lang="tr-TR" sz="4000" dirty="0">
                <a:solidFill>
                  <a:schemeClr val="bg1"/>
                </a:solidFill>
                <a:latin typeface="Times New Roman" panose="02020603050405020304" pitchFamily="18" charset="0"/>
                <a:ea typeface="Times New Roman" panose="02020603050405020304" pitchFamily="18" charset="0"/>
              </a:rPr>
              <a:t>Okul müdürünün onayına bağlı olarak uygulanacaktır. </a:t>
            </a:r>
          </a:p>
          <a:p>
            <a:pPr algn="just"/>
            <a:r>
              <a:rPr lang="tr-TR" sz="4000" dirty="0">
                <a:solidFill>
                  <a:schemeClr val="bg1"/>
                </a:solidFill>
                <a:latin typeface="Times New Roman" panose="02020603050405020304" pitchFamily="18" charset="0"/>
                <a:ea typeface="Times New Roman" panose="02020603050405020304" pitchFamily="18" charset="0"/>
              </a:rPr>
              <a:t>Bu durumlarda ortak yazılı sınavın ağırlığı %40’ın altında olmayacak.</a:t>
            </a:r>
          </a:p>
        </p:txBody>
      </p:sp>
      <p:sp>
        <p:nvSpPr>
          <p:cNvPr id="9" name="Metin kutusu 8">
            <a:extLst>
              <a:ext uri="{FF2B5EF4-FFF2-40B4-BE49-F238E27FC236}">
                <a16:creationId xmlns:a16="http://schemas.microsoft.com/office/drawing/2014/main" id="{FFAFDAD4-8C69-BB4C-FD43-6C5DB3CE404C}"/>
              </a:ext>
            </a:extLst>
          </p:cNvPr>
          <p:cNvSpPr txBox="1"/>
          <p:nvPr/>
        </p:nvSpPr>
        <p:spPr>
          <a:xfrm>
            <a:off x="1143000" y="266700"/>
            <a:ext cx="16002000" cy="1754326"/>
          </a:xfrm>
          <a:prstGeom prst="rect">
            <a:avLst/>
          </a:prstGeom>
          <a:noFill/>
        </p:spPr>
        <p:txBody>
          <a:bodyPr wrap="square">
            <a:spAutoFit/>
          </a:bodyPr>
          <a:lstStyle/>
          <a:p>
            <a:pPr algn="ctr"/>
            <a:r>
              <a:rPr lang="tr-TR" sz="5400" dirty="0">
                <a:solidFill>
                  <a:schemeClr val="bg1"/>
                </a:solidFill>
                <a:latin typeface="Zilla Slab Medium" panose="020B0604020202020204" charset="-94"/>
                <a:ea typeface="Zilla Slab Medium" panose="020B0604020202020204" charset="-94"/>
              </a:rPr>
              <a:t>OKUL TARAFINDAN YAPILACAK ORTAK SINAVLAR</a:t>
            </a:r>
          </a:p>
        </p:txBody>
      </p:sp>
    </p:spTree>
    <p:extLst>
      <p:ext uri="{BB962C8B-B14F-4D97-AF65-F5344CB8AC3E}">
        <p14:creationId xmlns:p14="http://schemas.microsoft.com/office/powerpoint/2010/main" val="1879746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grpSp>
        <p:nvGrpSpPr>
          <p:cNvPr id="2" name="Group 2"/>
          <p:cNvGrpSpPr/>
          <p:nvPr/>
        </p:nvGrpSpPr>
        <p:grpSpPr>
          <a:xfrm>
            <a:off x="1029318" y="1938338"/>
            <a:ext cx="16229363" cy="152400"/>
            <a:chOff x="0" y="0"/>
            <a:chExt cx="21639151" cy="203200"/>
          </a:xfrm>
        </p:grpSpPr>
        <p:sp>
          <p:nvSpPr>
            <p:cNvPr id="3" name="AutoShape 3"/>
            <p:cNvSpPr/>
            <p:nvPr/>
          </p:nvSpPr>
          <p:spPr>
            <a:xfrm>
              <a:off x="0" y="0"/>
              <a:ext cx="6679980" cy="203200"/>
            </a:xfrm>
            <a:prstGeom prst="rect">
              <a:avLst/>
            </a:prstGeom>
            <a:solidFill>
              <a:srgbClr val="AE8441"/>
            </a:solidFill>
          </p:spPr>
          <p:txBody>
            <a:bodyPr/>
            <a:lstStyle/>
            <a:p>
              <a:endParaRPr lang="tr-TR"/>
            </a:p>
          </p:txBody>
        </p:sp>
        <p:sp>
          <p:nvSpPr>
            <p:cNvPr id="4" name="AutoShape 4"/>
            <p:cNvSpPr/>
            <p:nvPr/>
          </p:nvSpPr>
          <p:spPr>
            <a:xfrm>
              <a:off x="7479585" y="0"/>
              <a:ext cx="6679980" cy="203200"/>
            </a:xfrm>
            <a:prstGeom prst="rect">
              <a:avLst/>
            </a:prstGeom>
            <a:solidFill>
              <a:srgbClr val="AE8441"/>
            </a:solidFill>
          </p:spPr>
          <p:txBody>
            <a:bodyPr/>
            <a:lstStyle/>
            <a:p>
              <a:endParaRPr lang="tr-TR"/>
            </a:p>
          </p:txBody>
        </p:sp>
        <p:sp>
          <p:nvSpPr>
            <p:cNvPr id="5" name="AutoShape 5"/>
            <p:cNvSpPr/>
            <p:nvPr/>
          </p:nvSpPr>
          <p:spPr>
            <a:xfrm>
              <a:off x="14959171" y="0"/>
              <a:ext cx="6679980" cy="203200"/>
            </a:xfrm>
            <a:prstGeom prst="rect">
              <a:avLst/>
            </a:prstGeom>
            <a:solidFill>
              <a:srgbClr val="AE8441"/>
            </a:solidFill>
          </p:spPr>
          <p:txBody>
            <a:bodyPr/>
            <a:lstStyle/>
            <a:p>
              <a:endParaRPr lang="tr-TR"/>
            </a:p>
          </p:txBody>
        </p:sp>
      </p:grpSp>
      <p:pic>
        <p:nvPicPr>
          <p:cNvPr id="6" name="Resim 5"/>
          <p:cNvPicPr>
            <a:picLocks noChangeAspect="1"/>
          </p:cNvPicPr>
          <p:nvPr/>
        </p:nvPicPr>
        <p:blipFill>
          <a:blip r:embed="rId3"/>
          <a:stretch>
            <a:fillRect/>
          </a:stretch>
        </p:blipFill>
        <p:spPr>
          <a:xfrm>
            <a:off x="16685607" y="8648700"/>
            <a:ext cx="1146147" cy="1237595"/>
          </a:xfrm>
          <a:prstGeom prst="rect">
            <a:avLst/>
          </a:prstGeom>
        </p:spPr>
      </p:pic>
      <p:pic>
        <p:nvPicPr>
          <p:cNvPr id="10" name="Resim 9">
            <a:extLst>
              <a:ext uri="{FF2B5EF4-FFF2-40B4-BE49-F238E27FC236}">
                <a16:creationId xmlns:a16="http://schemas.microsoft.com/office/drawing/2014/main" id="{312ECA97-7F46-CD18-6836-39355DD2EB5F}"/>
              </a:ext>
            </a:extLst>
          </p:cNvPr>
          <p:cNvPicPr>
            <a:picLocks noChangeAspect="1"/>
          </p:cNvPicPr>
          <p:nvPr/>
        </p:nvPicPr>
        <p:blipFill>
          <a:blip r:embed="rId4"/>
          <a:stretch>
            <a:fillRect/>
          </a:stretch>
        </p:blipFill>
        <p:spPr>
          <a:xfrm>
            <a:off x="1387739" y="2868537"/>
            <a:ext cx="405825" cy="399629"/>
          </a:xfrm>
          <a:prstGeom prst="rect">
            <a:avLst/>
          </a:prstGeom>
        </p:spPr>
      </p:pic>
      <p:sp>
        <p:nvSpPr>
          <p:cNvPr id="11" name="Metin kutusu 10">
            <a:extLst>
              <a:ext uri="{FF2B5EF4-FFF2-40B4-BE49-F238E27FC236}">
                <a16:creationId xmlns:a16="http://schemas.microsoft.com/office/drawing/2014/main" id="{BB462761-6528-4F2D-4469-1D9E8E109524}"/>
              </a:ext>
            </a:extLst>
          </p:cNvPr>
          <p:cNvSpPr txBox="1"/>
          <p:nvPr/>
        </p:nvSpPr>
        <p:spPr>
          <a:xfrm>
            <a:off x="1796206" y="2705100"/>
            <a:ext cx="14344933" cy="5016758"/>
          </a:xfrm>
          <a:prstGeom prst="rect">
            <a:avLst/>
          </a:prstGeom>
          <a:noFill/>
        </p:spPr>
        <p:txBody>
          <a:bodyPr wrap="square">
            <a:spAutoFit/>
          </a:bodyPr>
          <a:lstStyle/>
          <a:p>
            <a:pPr algn="just"/>
            <a:r>
              <a:rPr lang="tr-TR" sz="4000" dirty="0">
                <a:solidFill>
                  <a:schemeClr val="bg1"/>
                </a:solidFill>
                <a:latin typeface="Times New Roman" panose="02020603050405020304" pitchFamily="18" charset="0"/>
                <a:ea typeface="Times New Roman" panose="02020603050405020304" pitchFamily="18" charset="0"/>
              </a:rPr>
              <a:t>Sınavların değerlendirilmesi öğretmenlerce yapılarak e-okul sistemine işlenecektir.</a:t>
            </a:r>
          </a:p>
          <a:p>
            <a:pPr algn="just"/>
            <a:endParaRPr lang="tr-TR" sz="4000" dirty="0">
              <a:solidFill>
                <a:schemeClr val="bg1"/>
              </a:solidFill>
              <a:latin typeface="Times New Roman" panose="02020603050405020304" pitchFamily="18" charset="0"/>
              <a:ea typeface="Times New Roman" panose="02020603050405020304" pitchFamily="18" charset="0"/>
            </a:endParaRPr>
          </a:p>
          <a:p>
            <a:pPr algn="just"/>
            <a:r>
              <a:rPr lang="tr-TR" sz="4000" dirty="0">
                <a:solidFill>
                  <a:schemeClr val="bg1"/>
                </a:solidFill>
                <a:latin typeface="Times New Roman" panose="02020603050405020304" pitchFamily="18" charset="0"/>
                <a:ea typeface="Times New Roman" panose="02020603050405020304" pitchFamily="18" charset="0"/>
              </a:rPr>
              <a:t>Her sınav sonrasında sınav analizi yapılarak öğrenci, sınıf ve okul genelinde ortak öğrenme eksikliği veya öğrenme eksikliği ve yanlış öğrenme varsa bunların telafi edilmesi amacıyla öğrencilere geri bildirim verilecektir.</a:t>
            </a:r>
          </a:p>
          <a:p>
            <a:pPr algn="just"/>
            <a:endParaRPr lang="tr-TR" sz="4000" dirty="0">
              <a:solidFill>
                <a:schemeClr val="bg1"/>
              </a:solidFill>
              <a:latin typeface="Times New Roman" panose="02020603050405020304" pitchFamily="18" charset="0"/>
              <a:ea typeface="Times New Roman" panose="02020603050405020304" pitchFamily="18" charset="0"/>
            </a:endParaRPr>
          </a:p>
        </p:txBody>
      </p:sp>
      <p:sp>
        <p:nvSpPr>
          <p:cNvPr id="9" name="Metin kutusu 8">
            <a:extLst>
              <a:ext uri="{FF2B5EF4-FFF2-40B4-BE49-F238E27FC236}">
                <a16:creationId xmlns:a16="http://schemas.microsoft.com/office/drawing/2014/main" id="{FFAFDAD4-8C69-BB4C-FD43-6C5DB3CE404C}"/>
              </a:ext>
            </a:extLst>
          </p:cNvPr>
          <p:cNvSpPr txBox="1"/>
          <p:nvPr/>
        </p:nvSpPr>
        <p:spPr>
          <a:xfrm>
            <a:off x="1143000" y="266700"/>
            <a:ext cx="16002000" cy="1754326"/>
          </a:xfrm>
          <a:prstGeom prst="rect">
            <a:avLst/>
          </a:prstGeom>
          <a:noFill/>
        </p:spPr>
        <p:txBody>
          <a:bodyPr wrap="square">
            <a:spAutoFit/>
          </a:bodyPr>
          <a:lstStyle/>
          <a:p>
            <a:pPr algn="ctr"/>
            <a:r>
              <a:rPr lang="tr-TR" sz="5400" dirty="0">
                <a:solidFill>
                  <a:schemeClr val="bg1"/>
                </a:solidFill>
                <a:latin typeface="Zilla Slab Medium" panose="020B0604020202020204" charset="-94"/>
                <a:ea typeface="Zilla Slab Medium" panose="020B0604020202020204" charset="-94"/>
              </a:rPr>
              <a:t>OKUL TARAFINDAN YAPILACAK ORTAK SINAVLAR</a:t>
            </a:r>
          </a:p>
        </p:txBody>
      </p:sp>
      <p:pic>
        <p:nvPicPr>
          <p:cNvPr id="7" name="Resim 6">
            <a:extLst>
              <a:ext uri="{FF2B5EF4-FFF2-40B4-BE49-F238E27FC236}">
                <a16:creationId xmlns:a16="http://schemas.microsoft.com/office/drawing/2014/main" id="{14FFAA52-D9DB-CD88-717E-C766FC050BD0}"/>
              </a:ext>
            </a:extLst>
          </p:cNvPr>
          <p:cNvPicPr>
            <a:picLocks noChangeAspect="1"/>
          </p:cNvPicPr>
          <p:nvPr/>
        </p:nvPicPr>
        <p:blipFill>
          <a:blip r:embed="rId5"/>
          <a:stretch>
            <a:fillRect/>
          </a:stretch>
        </p:blipFill>
        <p:spPr>
          <a:xfrm>
            <a:off x="1387739" y="4747226"/>
            <a:ext cx="402371" cy="396274"/>
          </a:xfrm>
          <a:prstGeom prst="rect">
            <a:avLst/>
          </a:prstGeom>
        </p:spPr>
      </p:pic>
    </p:spTree>
    <p:extLst>
      <p:ext uri="{BB962C8B-B14F-4D97-AF65-F5344CB8AC3E}">
        <p14:creationId xmlns:p14="http://schemas.microsoft.com/office/powerpoint/2010/main" val="1448425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grpSp>
        <p:nvGrpSpPr>
          <p:cNvPr id="2" name="Group 2"/>
          <p:cNvGrpSpPr/>
          <p:nvPr/>
        </p:nvGrpSpPr>
        <p:grpSpPr>
          <a:xfrm>
            <a:off x="1029318" y="1938338"/>
            <a:ext cx="16229363" cy="152400"/>
            <a:chOff x="0" y="0"/>
            <a:chExt cx="21639151" cy="203200"/>
          </a:xfrm>
        </p:grpSpPr>
        <p:sp>
          <p:nvSpPr>
            <p:cNvPr id="3" name="AutoShape 3"/>
            <p:cNvSpPr/>
            <p:nvPr/>
          </p:nvSpPr>
          <p:spPr>
            <a:xfrm>
              <a:off x="0" y="0"/>
              <a:ext cx="6679980" cy="203200"/>
            </a:xfrm>
            <a:prstGeom prst="rect">
              <a:avLst/>
            </a:prstGeom>
            <a:solidFill>
              <a:srgbClr val="AE8441"/>
            </a:solidFill>
          </p:spPr>
          <p:txBody>
            <a:bodyPr/>
            <a:lstStyle/>
            <a:p>
              <a:endParaRPr lang="tr-TR"/>
            </a:p>
          </p:txBody>
        </p:sp>
        <p:sp>
          <p:nvSpPr>
            <p:cNvPr id="4" name="AutoShape 4"/>
            <p:cNvSpPr/>
            <p:nvPr/>
          </p:nvSpPr>
          <p:spPr>
            <a:xfrm>
              <a:off x="7479585" y="0"/>
              <a:ext cx="6679980" cy="203200"/>
            </a:xfrm>
            <a:prstGeom prst="rect">
              <a:avLst/>
            </a:prstGeom>
            <a:solidFill>
              <a:srgbClr val="AE8441"/>
            </a:solidFill>
          </p:spPr>
          <p:txBody>
            <a:bodyPr/>
            <a:lstStyle/>
            <a:p>
              <a:endParaRPr lang="tr-TR"/>
            </a:p>
          </p:txBody>
        </p:sp>
        <p:sp>
          <p:nvSpPr>
            <p:cNvPr id="5" name="AutoShape 5"/>
            <p:cNvSpPr/>
            <p:nvPr/>
          </p:nvSpPr>
          <p:spPr>
            <a:xfrm>
              <a:off x="14959171" y="0"/>
              <a:ext cx="6679980" cy="203200"/>
            </a:xfrm>
            <a:prstGeom prst="rect">
              <a:avLst/>
            </a:prstGeom>
            <a:solidFill>
              <a:srgbClr val="AE8441"/>
            </a:solidFill>
          </p:spPr>
          <p:txBody>
            <a:bodyPr/>
            <a:lstStyle/>
            <a:p>
              <a:endParaRPr lang="tr-TR"/>
            </a:p>
          </p:txBody>
        </p:sp>
      </p:grpSp>
      <p:pic>
        <p:nvPicPr>
          <p:cNvPr id="6" name="Resim 5"/>
          <p:cNvPicPr>
            <a:picLocks noChangeAspect="1"/>
          </p:cNvPicPr>
          <p:nvPr/>
        </p:nvPicPr>
        <p:blipFill>
          <a:blip r:embed="rId3"/>
          <a:stretch>
            <a:fillRect/>
          </a:stretch>
        </p:blipFill>
        <p:spPr>
          <a:xfrm>
            <a:off x="16685607" y="8648700"/>
            <a:ext cx="1146147" cy="1237595"/>
          </a:xfrm>
          <a:prstGeom prst="rect">
            <a:avLst/>
          </a:prstGeom>
        </p:spPr>
      </p:pic>
      <p:pic>
        <p:nvPicPr>
          <p:cNvPr id="10" name="Resim 9">
            <a:extLst>
              <a:ext uri="{FF2B5EF4-FFF2-40B4-BE49-F238E27FC236}">
                <a16:creationId xmlns:a16="http://schemas.microsoft.com/office/drawing/2014/main" id="{312ECA97-7F46-CD18-6836-39355DD2EB5F}"/>
              </a:ext>
            </a:extLst>
          </p:cNvPr>
          <p:cNvPicPr>
            <a:picLocks noChangeAspect="1"/>
          </p:cNvPicPr>
          <p:nvPr/>
        </p:nvPicPr>
        <p:blipFill>
          <a:blip r:embed="rId4"/>
          <a:stretch>
            <a:fillRect/>
          </a:stretch>
        </p:blipFill>
        <p:spPr>
          <a:xfrm>
            <a:off x="1387737" y="2626573"/>
            <a:ext cx="405825" cy="399629"/>
          </a:xfrm>
          <a:prstGeom prst="rect">
            <a:avLst/>
          </a:prstGeom>
        </p:spPr>
      </p:pic>
      <p:sp>
        <p:nvSpPr>
          <p:cNvPr id="11" name="Metin kutusu 10">
            <a:extLst>
              <a:ext uri="{FF2B5EF4-FFF2-40B4-BE49-F238E27FC236}">
                <a16:creationId xmlns:a16="http://schemas.microsoft.com/office/drawing/2014/main" id="{BB462761-6528-4F2D-4469-1D9E8E109524}"/>
              </a:ext>
            </a:extLst>
          </p:cNvPr>
          <p:cNvSpPr txBox="1"/>
          <p:nvPr/>
        </p:nvSpPr>
        <p:spPr>
          <a:xfrm>
            <a:off x="1766422" y="2476500"/>
            <a:ext cx="14344933" cy="6863417"/>
          </a:xfrm>
          <a:prstGeom prst="rect">
            <a:avLst/>
          </a:prstGeom>
          <a:noFill/>
        </p:spPr>
        <p:txBody>
          <a:bodyPr wrap="square">
            <a:spAutoFit/>
          </a:bodyPr>
          <a:lstStyle/>
          <a:p>
            <a:pPr algn="just"/>
            <a:r>
              <a:rPr lang="tr-TR" sz="4000" dirty="0">
                <a:solidFill>
                  <a:schemeClr val="bg1"/>
                </a:solidFill>
                <a:latin typeface="Times New Roman" panose="02020603050405020304" pitchFamily="18" charset="0"/>
                <a:ea typeface="Times New Roman" panose="02020603050405020304" pitchFamily="18" charset="0"/>
              </a:rPr>
              <a:t>Öğrenci velisi, sınav sorularına ve sınav sonuçlarına 3 (üç) iş günü içinde öğrencinin öğrenim gördüğü okul müdürlüğüne dilekçe ile itiraz başvurusunda bulunabilecek ve okul müdürlüklerince cevaplanacaktır. </a:t>
            </a:r>
          </a:p>
          <a:p>
            <a:pPr algn="just"/>
            <a:endParaRPr lang="tr-TR" sz="4000" dirty="0">
              <a:solidFill>
                <a:schemeClr val="bg1"/>
              </a:solidFill>
              <a:latin typeface="Times New Roman" panose="02020603050405020304" pitchFamily="18" charset="0"/>
              <a:ea typeface="Times New Roman" panose="02020603050405020304" pitchFamily="18" charset="0"/>
            </a:endParaRPr>
          </a:p>
          <a:p>
            <a:pPr algn="just"/>
            <a:r>
              <a:rPr lang="tr-TR" sz="4000" dirty="0">
                <a:solidFill>
                  <a:schemeClr val="bg1"/>
                </a:solidFill>
                <a:latin typeface="Times New Roman" panose="02020603050405020304" pitchFamily="18" charset="0"/>
                <a:ea typeface="Times New Roman" panose="02020603050405020304" pitchFamily="18" charset="0"/>
              </a:rPr>
              <a:t>Geçerli mazereti olmadan ortak yazılı sınava ve mazeret sınavına katılmayan öğrenciler ile kopya çekenlerin durumları puanla değerlendirilmeyecek, bu sınavlara katılmayan öğrencilerin puan hanesine “G”, kopya çeken öğrencilerin puan hanesine “K” yazılarak bu haneler de aritmetik ortalamaya dâhil edilecektir.</a:t>
            </a:r>
          </a:p>
          <a:p>
            <a:pPr algn="just"/>
            <a:endParaRPr lang="tr-TR" sz="4000" dirty="0">
              <a:solidFill>
                <a:schemeClr val="bg1"/>
              </a:solidFill>
              <a:latin typeface="Times New Roman" panose="02020603050405020304" pitchFamily="18" charset="0"/>
              <a:ea typeface="Times New Roman" panose="02020603050405020304" pitchFamily="18" charset="0"/>
            </a:endParaRPr>
          </a:p>
        </p:txBody>
      </p:sp>
      <p:pic>
        <p:nvPicPr>
          <p:cNvPr id="13" name="Resim 12">
            <a:extLst>
              <a:ext uri="{FF2B5EF4-FFF2-40B4-BE49-F238E27FC236}">
                <a16:creationId xmlns:a16="http://schemas.microsoft.com/office/drawing/2014/main" id="{390ADFBD-DBBF-33B9-ACC9-AFB56E0C0B6D}"/>
              </a:ext>
            </a:extLst>
          </p:cNvPr>
          <p:cNvPicPr>
            <a:picLocks noChangeAspect="1"/>
          </p:cNvPicPr>
          <p:nvPr/>
        </p:nvPicPr>
        <p:blipFill>
          <a:blip r:embed="rId5"/>
          <a:stretch>
            <a:fillRect/>
          </a:stretch>
        </p:blipFill>
        <p:spPr>
          <a:xfrm>
            <a:off x="1368394" y="5676900"/>
            <a:ext cx="408467" cy="402371"/>
          </a:xfrm>
          <a:prstGeom prst="rect">
            <a:avLst/>
          </a:prstGeom>
        </p:spPr>
      </p:pic>
      <p:sp>
        <p:nvSpPr>
          <p:cNvPr id="9" name="Metin kutusu 8">
            <a:extLst>
              <a:ext uri="{FF2B5EF4-FFF2-40B4-BE49-F238E27FC236}">
                <a16:creationId xmlns:a16="http://schemas.microsoft.com/office/drawing/2014/main" id="{FFAFDAD4-8C69-BB4C-FD43-6C5DB3CE404C}"/>
              </a:ext>
            </a:extLst>
          </p:cNvPr>
          <p:cNvSpPr txBox="1"/>
          <p:nvPr/>
        </p:nvSpPr>
        <p:spPr>
          <a:xfrm>
            <a:off x="1143000" y="266700"/>
            <a:ext cx="16002000" cy="1754326"/>
          </a:xfrm>
          <a:prstGeom prst="rect">
            <a:avLst/>
          </a:prstGeom>
          <a:noFill/>
        </p:spPr>
        <p:txBody>
          <a:bodyPr wrap="square">
            <a:spAutoFit/>
          </a:bodyPr>
          <a:lstStyle/>
          <a:p>
            <a:pPr algn="ctr"/>
            <a:r>
              <a:rPr lang="tr-TR" sz="5400" dirty="0">
                <a:solidFill>
                  <a:schemeClr val="bg1"/>
                </a:solidFill>
                <a:latin typeface="Zilla Slab Medium" panose="020B0604020202020204" charset="-94"/>
                <a:ea typeface="Zilla Slab Medium" panose="020B0604020202020204" charset="-94"/>
              </a:rPr>
              <a:t>OKUL TARAFINDAN YAPILACAK ORTAK SINAVLAR</a:t>
            </a:r>
          </a:p>
        </p:txBody>
      </p:sp>
    </p:spTree>
    <p:extLst>
      <p:ext uri="{BB962C8B-B14F-4D97-AF65-F5344CB8AC3E}">
        <p14:creationId xmlns:p14="http://schemas.microsoft.com/office/powerpoint/2010/main" val="1731031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grpSp>
        <p:nvGrpSpPr>
          <p:cNvPr id="2" name="Group 2"/>
          <p:cNvGrpSpPr/>
          <p:nvPr/>
        </p:nvGrpSpPr>
        <p:grpSpPr>
          <a:xfrm>
            <a:off x="1029318" y="1938338"/>
            <a:ext cx="16229363" cy="152400"/>
            <a:chOff x="0" y="0"/>
            <a:chExt cx="21639151" cy="203200"/>
          </a:xfrm>
        </p:grpSpPr>
        <p:sp>
          <p:nvSpPr>
            <p:cNvPr id="3" name="AutoShape 3"/>
            <p:cNvSpPr/>
            <p:nvPr/>
          </p:nvSpPr>
          <p:spPr>
            <a:xfrm>
              <a:off x="0" y="0"/>
              <a:ext cx="6679980" cy="203200"/>
            </a:xfrm>
            <a:prstGeom prst="rect">
              <a:avLst/>
            </a:prstGeom>
            <a:solidFill>
              <a:srgbClr val="AE8441"/>
            </a:solidFill>
          </p:spPr>
          <p:txBody>
            <a:bodyPr/>
            <a:lstStyle/>
            <a:p>
              <a:endParaRPr lang="tr-TR"/>
            </a:p>
          </p:txBody>
        </p:sp>
        <p:sp>
          <p:nvSpPr>
            <p:cNvPr id="4" name="AutoShape 4"/>
            <p:cNvSpPr/>
            <p:nvPr/>
          </p:nvSpPr>
          <p:spPr>
            <a:xfrm>
              <a:off x="7479585" y="0"/>
              <a:ext cx="6679980" cy="203200"/>
            </a:xfrm>
            <a:prstGeom prst="rect">
              <a:avLst/>
            </a:prstGeom>
            <a:solidFill>
              <a:srgbClr val="AE8441"/>
            </a:solidFill>
          </p:spPr>
          <p:txBody>
            <a:bodyPr/>
            <a:lstStyle/>
            <a:p>
              <a:endParaRPr lang="tr-TR"/>
            </a:p>
          </p:txBody>
        </p:sp>
        <p:sp>
          <p:nvSpPr>
            <p:cNvPr id="5" name="AutoShape 5"/>
            <p:cNvSpPr/>
            <p:nvPr/>
          </p:nvSpPr>
          <p:spPr>
            <a:xfrm>
              <a:off x="14959171" y="0"/>
              <a:ext cx="6679980" cy="203200"/>
            </a:xfrm>
            <a:prstGeom prst="rect">
              <a:avLst/>
            </a:prstGeom>
            <a:solidFill>
              <a:srgbClr val="AE8441"/>
            </a:solidFill>
          </p:spPr>
          <p:txBody>
            <a:bodyPr/>
            <a:lstStyle/>
            <a:p>
              <a:endParaRPr lang="tr-TR"/>
            </a:p>
          </p:txBody>
        </p:sp>
      </p:grpSp>
      <p:pic>
        <p:nvPicPr>
          <p:cNvPr id="6" name="Resim 5"/>
          <p:cNvPicPr>
            <a:picLocks noChangeAspect="1"/>
          </p:cNvPicPr>
          <p:nvPr/>
        </p:nvPicPr>
        <p:blipFill>
          <a:blip r:embed="rId3"/>
          <a:stretch>
            <a:fillRect/>
          </a:stretch>
        </p:blipFill>
        <p:spPr>
          <a:xfrm>
            <a:off x="16685607" y="8648700"/>
            <a:ext cx="1146147" cy="1237595"/>
          </a:xfrm>
          <a:prstGeom prst="rect">
            <a:avLst/>
          </a:prstGeom>
        </p:spPr>
      </p:pic>
      <p:pic>
        <p:nvPicPr>
          <p:cNvPr id="10" name="Resim 9">
            <a:extLst>
              <a:ext uri="{FF2B5EF4-FFF2-40B4-BE49-F238E27FC236}">
                <a16:creationId xmlns:a16="http://schemas.microsoft.com/office/drawing/2014/main" id="{312ECA97-7F46-CD18-6836-39355DD2EB5F}"/>
              </a:ext>
            </a:extLst>
          </p:cNvPr>
          <p:cNvPicPr>
            <a:picLocks noChangeAspect="1"/>
          </p:cNvPicPr>
          <p:nvPr/>
        </p:nvPicPr>
        <p:blipFill>
          <a:blip r:embed="rId4"/>
          <a:stretch>
            <a:fillRect/>
          </a:stretch>
        </p:blipFill>
        <p:spPr>
          <a:xfrm>
            <a:off x="1387737" y="2626573"/>
            <a:ext cx="405825" cy="399629"/>
          </a:xfrm>
          <a:prstGeom prst="rect">
            <a:avLst/>
          </a:prstGeom>
        </p:spPr>
      </p:pic>
      <p:sp>
        <p:nvSpPr>
          <p:cNvPr id="11" name="Metin kutusu 10">
            <a:extLst>
              <a:ext uri="{FF2B5EF4-FFF2-40B4-BE49-F238E27FC236}">
                <a16:creationId xmlns:a16="http://schemas.microsoft.com/office/drawing/2014/main" id="{BB462761-6528-4F2D-4469-1D9E8E109524}"/>
              </a:ext>
            </a:extLst>
          </p:cNvPr>
          <p:cNvSpPr txBox="1"/>
          <p:nvPr/>
        </p:nvSpPr>
        <p:spPr>
          <a:xfrm>
            <a:off x="1766422" y="2476500"/>
            <a:ext cx="14344933" cy="3785652"/>
          </a:xfrm>
          <a:prstGeom prst="rect">
            <a:avLst/>
          </a:prstGeom>
          <a:noFill/>
        </p:spPr>
        <p:txBody>
          <a:bodyPr wrap="square">
            <a:spAutoFit/>
          </a:bodyPr>
          <a:lstStyle/>
          <a:p>
            <a:pPr algn="just"/>
            <a:r>
              <a:rPr lang="tr-TR" sz="4000" dirty="0">
                <a:solidFill>
                  <a:schemeClr val="bg1"/>
                </a:solidFill>
                <a:latin typeface="Times New Roman" panose="02020603050405020304" pitchFamily="18" charset="0"/>
                <a:ea typeface="Times New Roman" panose="02020603050405020304" pitchFamily="18" charset="0"/>
              </a:rPr>
              <a:t>Sınavlarda iptaline karar verilen sorular değerlendirme dışı bırakılarak geçerli soruların puan değerinin yeniden saptanması suretiyle puanlama yapılacaktır.</a:t>
            </a:r>
          </a:p>
          <a:p>
            <a:pPr algn="just"/>
            <a:endParaRPr lang="tr-TR" sz="4000" dirty="0">
              <a:solidFill>
                <a:schemeClr val="bg1"/>
              </a:solidFill>
              <a:latin typeface="Times New Roman" panose="02020603050405020304" pitchFamily="18" charset="0"/>
              <a:ea typeface="Times New Roman" panose="02020603050405020304" pitchFamily="18" charset="0"/>
            </a:endParaRPr>
          </a:p>
          <a:p>
            <a:pPr algn="just"/>
            <a:r>
              <a:rPr lang="tr-TR" sz="4000" dirty="0">
                <a:solidFill>
                  <a:schemeClr val="bg1"/>
                </a:solidFill>
                <a:latin typeface="Times New Roman" panose="02020603050405020304" pitchFamily="18" charset="0"/>
                <a:ea typeface="Times New Roman" panose="02020603050405020304" pitchFamily="18" charset="0"/>
              </a:rPr>
              <a:t>Ülke, il ve ilçe geneli yapılan ortak yazılı sınavların cevap kâğıtları okullarda muhafaza altına alınacaktır.</a:t>
            </a:r>
          </a:p>
        </p:txBody>
      </p:sp>
      <p:pic>
        <p:nvPicPr>
          <p:cNvPr id="13" name="Resim 12">
            <a:extLst>
              <a:ext uri="{FF2B5EF4-FFF2-40B4-BE49-F238E27FC236}">
                <a16:creationId xmlns:a16="http://schemas.microsoft.com/office/drawing/2014/main" id="{390ADFBD-DBBF-33B9-ACC9-AFB56E0C0B6D}"/>
              </a:ext>
            </a:extLst>
          </p:cNvPr>
          <p:cNvPicPr>
            <a:picLocks noChangeAspect="1"/>
          </p:cNvPicPr>
          <p:nvPr/>
        </p:nvPicPr>
        <p:blipFill>
          <a:blip r:embed="rId5"/>
          <a:stretch>
            <a:fillRect/>
          </a:stretch>
        </p:blipFill>
        <p:spPr>
          <a:xfrm>
            <a:off x="1387737" y="5067300"/>
            <a:ext cx="408467" cy="402371"/>
          </a:xfrm>
          <a:prstGeom prst="rect">
            <a:avLst/>
          </a:prstGeom>
        </p:spPr>
      </p:pic>
      <p:sp>
        <p:nvSpPr>
          <p:cNvPr id="9" name="Metin kutusu 8">
            <a:extLst>
              <a:ext uri="{FF2B5EF4-FFF2-40B4-BE49-F238E27FC236}">
                <a16:creationId xmlns:a16="http://schemas.microsoft.com/office/drawing/2014/main" id="{FFAFDAD4-8C69-BB4C-FD43-6C5DB3CE404C}"/>
              </a:ext>
            </a:extLst>
          </p:cNvPr>
          <p:cNvSpPr txBox="1"/>
          <p:nvPr/>
        </p:nvSpPr>
        <p:spPr>
          <a:xfrm>
            <a:off x="1143000" y="266700"/>
            <a:ext cx="16002000" cy="1754326"/>
          </a:xfrm>
          <a:prstGeom prst="rect">
            <a:avLst/>
          </a:prstGeom>
          <a:noFill/>
        </p:spPr>
        <p:txBody>
          <a:bodyPr wrap="square">
            <a:spAutoFit/>
          </a:bodyPr>
          <a:lstStyle/>
          <a:p>
            <a:pPr algn="ctr"/>
            <a:r>
              <a:rPr lang="tr-TR" sz="5400" dirty="0">
                <a:solidFill>
                  <a:schemeClr val="bg1"/>
                </a:solidFill>
                <a:latin typeface="Zilla Slab Medium" panose="020B0604020202020204" charset="-94"/>
                <a:ea typeface="Zilla Slab Medium" panose="020B0604020202020204" charset="-94"/>
              </a:rPr>
              <a:t>OKUL TARAFINDAN YAPILACAK ORTAK SINAVLAR</a:t>
            </a:r>
          </a:p>
        </p:txBody>
      </p:sp>
    </p:spTree>
    <p:extLst>
      <p:ext uri="{BB962C8B-B14F-4D97-AF65-F5344CB8AC3E}">
        <p14:creationId xmlns:p14="http://schemas.microsoft.com/office/powerpoint/2010/main" val="2390283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258CCB83-56BE-A98F-ACD3-70437D171DE7}"/>
              </a:ext>
            </a:extLst>
          </p:cNvPr>
          <p:cNvPicPr>
            <a:picLocks noChangeAspect="1"/>
          </p:cNvPicPr>
          <p:nvPr/>
        </p:nvPicPr>
        <p:blipFill>
          <a:blip r:embed="rId2"/>
          <a:stretch>
            <a:fillRect/>
          </a:stretch>
        </p:blipFill>
        <p:spPr>
          <a:xfrm>
            <a:off x="13672928" y="400705"/>
            <a:ext cx="9230144" cy="9144793"/>
          </a:xfrm>
          <a:prstGeom prst="rect">
            <a:avLst/>
          </a:prstGeom>
        </p:spPr>
      </p:pic>
      <p:sp>
        <p:nvSpPr>
          <p:cNvPr id="9" name="Metin kutusu 8">
            <a:extLst>
              <a:ext uri="{FF2B5EF4-FFF2-40B4-BE49-F238E27FC236}">
                <a16:creationId xmlns:a16="http://schemas.microsoft.com/office/drawing/2014/main" id="{8027A41C-3FE5-C86E-44D0-CF0BC82890F9}"/>
              </a:ext>
            </a:extLst>
          </p:cNvPr>
          <p:cNvSpPr txBox="1"/>
          <p:nvPr/>
        </p:nvSpPr>
        <p:spPr>
          <a:xfrm>
            <a:off x="7162800" y="4623870"/>
            <a:ext cx="11449050" cy="369332"/>
          </a:xfrm>
          <a:prstGeom prst="rect">
            <a:avLst/>
          </a:prstGeom>
          <a:noFill/>
        </p:spPr>
        <p:txBody>
          <a:bodyPr wrap="square">
            <a:spAutoFit/>
          </a:bodyPr>
          <a:lstStyle/>
          <a:p>
            <a:r>
              <a:rPr lang="tr-TR" dirty="0">
                <a:hlinkClick r:id="rId3" tooltip="ödm"/>
              </a:rPr>
              <a:t>https://bursaodm.meb.gov.tr/</a:t>
            </a:r>
            <a:endParaRPr lang="tr-TR" dirty="0"/>
          </a:p>
        </p:txBody>
      </p:sp>
    </p:spTree>
    <p:extLst>
      <p:ext uri="{BB962C8B-B14F-4D97-AF65-F5344CB8AC3E}">
        <p14:creationId xmlns:p14="http://schemas.microsoft.com/office/powerpoint/2010/main" val="1022495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grpSp>
        <p:nvGrpSpPr>
          <p:cNvPr id="2" name="Group 2"/>
          <p:cNvGrpSpPr/>
          <p:nvPr/>
        </p:nvGrpSpPr>
        <p:grpSpPr>
          <a:xfrm>
            <a:off x="1029318" y="1938338"/>
            <a:ext cx="16229363" cy="152400"/>
            <a:chOff x="0" y="0"/>
            <a:chExt cx="21639151" cy="203200"/>
          </a:xfrm>
        </p:grpSpPr>
        <p:sp>
          <p:nvSpPr>
            <p:cNvPr id="3" name="AutoShape 3"/>
            <p:cNvSpPr/>
            <p:nvPr/>
          </p:nvSpPr>
          <p:spPr>
            <a:xfrm>
              <a:off x="0" y="0"/>
              <a:ext cx="6679980" cy="203200"/>
            </a:xfrm>
            <a:prstGeom prst="rect">
              <a:avLst/>
            </a:prstGeom>
            <a:solidFill>
              <a:srgbClr val="AE8441"/>
            </a:solidFill>
          </p:spPr>
          <p:txBody>
            <a:bodyPr/>
            <a:lstStyle/>
            <a:p>
              <a:endParaRPr lang="tr-TR"/>
            </a:p>
          </p:txBody>
        </p:sp>
        <p:sp>
          <p:nvSpPr>
            <p:cNvPr id="4" name="AutoShape 4"/>
            <p:cNvSpPr/>
            <p:nvPr/>
          </p:nvSpPr>
          <p:spPr>
            <a:xfrm>
              <a:off x="7479585" y="0"/>
              <a:ext cx="6679980" cy="203200"/>
            </a:xfrm>
            <a:prstGeom prst="rect">
              <a:avLst/>
            </a:prstGeom>
            <a:solidFill>
              <a:srgbClr val="AE8441"/>
            </a:solidFill>
          </p:spPr>
          <p:txBody>
            <a:bodyPr/>
            <a:lstStyle/>
            <a:p>
              <a:endParaRPr lang="tr-TR"/>
            </a:p>
          </p:txBody>
        </p:sp>
        <p:sp>
          <p:nvSpPr>
            <p:cNvPr id="5" name="AutoShape 5"/>
            <p:cNvSpPr/>
            <p:nvPr/>
          </p:nvSpPr>
          <p:spPr>
            <a:xfrm>
              <a:off x="14959171" y="0"/>
              <a:ext cx="6679980" cy="203200"/>
            </a:xfrm>
            <a:prstGeom prst="rect">
              <a:avLst/>
            </a:prstGeom>
            <a:solidFill>
              <a:srgbClr val="AE8441"/>
            </a:solidFill>
          </p:spPr>
          <p:txBody>
            <a:bodyPr/>
            <a:lstStyle/>
            <a:p>
              <a:endParaRPr lang="tr-TR"/>
            </a:p>
          </p:txBody>
        </p:sp>
      </p:grpSp>
      <p:pic>
        <p:nvPicPr>
          <p:cNvPr id="6" name="Resim 5"/>
          <p:cNvPicPr>
            <a:picLocks noChangeAspect="1"/>
          </p:cNvPicPr>
          <p:nvPr/>
        </p:nvPicPr>
        <p:blipFill>
          <a:blip r:embed="rId2"/>
          <a:stretch>
            <a:fillRect/>
          </a:stretch>
        </p:blipFill>
        <p:spPr>
          <a:xfrm>
            <a:off x="16685607" y="8648700"/>
            <a:ext cx="1146147" cy="1237595"/>
          </a:xfrm>
          <a:prstGeom prst="rect">
            <a:avLst/>
          </a:prstGeom>
        </p:spPr>
      </p:pic>
      <p:pic>
        <p:nvPicPr>
          <p:cNvPr id="12" name="Resim 11">
            <a:extLst>
              <a:ext uri="{FF2B5EF4-FFF2-40B4-BE49-F238E27FC236}">
                <a16:creationId xmlns:a16="http://schemas.microsoft.com/office/drawing/2014/main" id="{1C226A46-32AC-80B3-BF35-91E3798239A1}"/>
              </a:ext>
            </a:extLst>
          </p:cNvPr>
          <p:cNvPicPr>
            <a:picLocks noChangeAspect="1"/>
          </p:cNvPicPr>
          <p:nvPr/>
        </p:nvPicPr>
        <p:blipFill>
          <a:blip r:embed="rId3"/>
          <a:stretch>
            <a:fillRect/>
          </a:stretch>
        </p:blipFill>
        <p:spPr>
          <a:xfrm>
            <a:off x="1524000" y="2933700"/>
            <a:ext cx="408467" cy="402371"/>
          </a:xfrm>
          <a:prstGeom prst="rect">
            <a:avLst/>
          </a:prstGeom>
        </p:spPr>
      </p:pic>
      <p:sp>
        <p:nvSpPr>
          <p:cNvPr id="10" name="Metin kutusu 9">
            <a:extLst>
              <a:ext uri="{FF2B5EF4-FFF2-40B4-BE49-F238E27FC236}">
                <a16:creationId xmlns:a16="http://schemas.microsoft.com/office/drawing/2014/main" id="{53D148BE-FD07-1427-004C-227F7D6419D1}"/>
              </a:ext>
            </a:extLst>
          </p:cNvPr>
          <p:cNvSpPr txBox="1"/>
          <p:nvPr/>
        </p:nvSpPr>
        <p:spPr>
          <a:xfrm>
            <a:off x="6448831" y="571500"/>
            <a:ext cx="5390331" cy="923330"/>
          </a:xfrm>
          <a:prstGeom prst="rect">
            <a:avLst/>
          </a:prstGeom>
          <a:noFill/>
        </p:spPr>
        <p:txBody>
          <a:bodyPr wrap="square">
            <a:spAutoFit/>
          </a:bodyPr>
          <a:lstStyle/>
          <a:p>
            <a:r>
              <a:rPr lang="tr-TR" sz="5400" dirty="0">
                <a:solidFill>
                  <a:schemeClr val="bg1"/>
                </a:solidFill>
                <a:latin typeface="Times New Roman" panose="02020603050405020304" pitchFamily="18" charset="0"/>
                <a:ea typeface="Zilla Slab Medium" panose="020B0604020202020204" charset="-94"/>
                <a:cs typeface="Times New Roman" panose="02020603050405020304" pitchFamily="18" charset="0"/>
              </a:rPr>
              <a:t>BİRİNCİ BÖLÜM</a:t>
            </a:r>
          </a:p>
        </p:txBody>
      </p:sp>
      <p:sp>
        <p:nvSpPr>
          <p:cNvPr id="11" name="Metin kutusu 10">
            <a:extLst>
              <a:ext uri="{FF2B5EF4-FFF2-40B4-BE49-F238E27FC236}">
                <a16:creationId xmlns:a16="http://schemas.microsoft.com/office/drawing/2014/main" id="{9353CAC8-1542-FD76-578D-D4232BEAC66F}"/>
              </a:ext>
            </a:extLst>
          </p:cNvPr>
          <p:cNvSpPr txBox="1"/>
          <p:nvPr/>
        </p:nvSpPr>
        <p:spPr>
          <a:xfrm>
            <a:off x="1971531" y="2766684"/>
            <a:ext cx="14344933" cy="6309420"/>
          </a:xfrm>
          <a:prstGeom prst="rect">
            <a:avLst/>
          </a:prstGeom>
          <a:noFill/>
        </p:spPr>
        <p:txBody>
          <a:bodyPr wrap="square">
            <a:spAutoFit/>
          </a:bodyPr>
          <a:lstStyle/>
          <a:p>
            <a:pPr algn="just"/>
            <a:r>
              <a:rPr lang="tr-TR" sz="4000" b="1" dirty="0">
                <a:solidFill>
                  <a:schemeClr val="bg1"/>
                </a:solidFill>
                <a:latin typeface="Times New Roman" panose="02020603050405020304" pitchFamily="18" charset="0"/>
                <a:cs typeface="Times New Roman" panose="02020603050405020304" pitchFamily="18" charset="0"/>
              </a:rPr>
              <a:t>Başlangıç Hükümleri</a:t>
            </a:r>
          </a:p>
          <a:p>
            <a:pPr algn="just"/>
            <a:endParaRPr lang="tr-TR" sz="2800" b="1" dirty="0">
              <a:solidFill>
                <a:schemeClr val="bg1"/>
              </a:solidFill>
              <a:latin typeface="Times New Roman" panose="02020603050405020304" pitchFamily="18" charset="0"/>
              <a:cs typeface="Times New Roman" panose="02020603050405020304" pitchFamily="18" charset="0"/>
            </a:endParaRPr>
          </a:p>
          <a:p>
            <a:pPr algn="just"/>
            <a:r>
              <a:rPr lang="tr-TR" sz="2800" b="1" dirty="0">
                <a:solidFill>
                  <a:schemeClr val="bg1"/>
                </a:solidFill>
                <a:latin typeface="Times New Roman" panose="02020603050405020304" pitchFamily="18" charset="0"/>
                <a:cs typeface="Times New Roman" panose="02020603050405020304" pitchFamily="18" charset="0"/>
              </a:rPr>
              <a:t>Amaç</a:t>
            </a:r>
          </a:p>
          <a:p>
            <a:pPr algn="just"/>
            <a:endParaRPr lang="tr-TR" sz="2800" b="1" dirty="0">
              <a:solidFill>
                <a:schemeClr val="bg1"/>
              </a:solidFill>
              <a:latin typeface="Times New Roman" panose="02020603050405020304" pitchFamily="18" charset="0"/>
              <a:cs typeface="Times New Roman" panose="02020603050405020304" pitchFamily="18" charset="0"/>
            </a:endParaRPr>
          </a:p>
          <a:p>
            <a:pPr algn="just"/>
            <a:r>
              <a:rPr lang="tr-TR" sz="2800" b="1" dirty="0">
                <a:solidFill>
                  <a:schemeClr val="bg1"/>
                </a:solidFill>
                <a:latin typeface="Times New Roman" panose="02020603050405020304" pitchFamily="18" charset="0"/>
                <a:cs typeface="Times New Roman" panose="02020603050405020304" pitchFamily="18" charset="0"/>
              </a:rPr>
              <a:t>MADDE 1</a:t>
            </a:r>
            <a:r>
              <a:rPr lang="tr-TR" sz="2800" dirty="0">
                <a:solidFill>
                  <a:schemeClr val="bg1"/>
                </a:solidFill>
                <a:latin typeface="Times New Roman" panose="02020603050405020304" pitchFamily="18" charset="0"/>
                <a:cs typeface="Times New Roman" panose="02020603050405020304" pitchFamily="18" charset="0"/>
              </a:rPr>
              <a:t>- Bu yönetmeliğin amacı, Millî Eğitim Bakanlığı tarafından yapılan merkezî sistem sınavları, ulusal/uluslararası izleme araştırmaları, okul öncesi eğitim kurumları ve ilkokullarda akademik ve sosyal gelişimin takibi, ortaokul ve ortaöğretim kurumlarındaki ortak yazılı sınav faaliyetlerinin usul ve esasları ile Ölçme Değerlendirme Merkezi Müdürlüklerinin görev, yetki ve sorumluluklarını düzenlemektir.</a:t>
            </a:r>
          </a:p>
          <a:p>
            <a:pPr algn="just"/>
            <a:endParaRPr lang="tr-TR" sz="2800" dirty="0">
              <a:solidFill>
                <a:schemeClr val="bg1"/>
              </a:solidFill>
              <a:latin typeface="Times New Roman" panose="02020603050405020304" pitchFamily="18" charset="0"/>
              <a:cs typeface="Times New Roman" panose="02020603050405020304" pitchFamily="18" charset="0"/>
            </a:endParaRPr>
          </a:p>
          <a:p>
            <a:pPr algn="just"/>
            <a:r>
              <a:rPr lang="tr-TR" sz="2800" b="1" dirty="0">
                <a:solidFill>
                  <a:schemeClr val="bg1"/>
                </a:solidFill>
                <a:latin typeface="Times New Roman" panose="02020603050405020304" pitchFamily="18" charset="0"/>
                <a:cs typeface="Times New Roman" panose="02020603050405020304" pitchFamily="18" charset="0"/>
              </a:rPr>
              <a:t>Dayanak</a:t>
            </a:r>
          </a:p>
          <a:p>
            <a:pPr algn="just"/>
            <a:endParaRPr lang="tr-TR" sz="2800" b="1" dirty="0">
              <a:solidFill>
                <a:schemeClr val="bg1"/>
              </a:solidFill>
              <a:latin typeface="Times New Roman" panose="02020603050405020304" pitchFamily="18" charset="0"/>
              <a:cs typeface="Times New Roman" panose="02020603050405020304" pitchFamily="18" charset="0"/>
            </a:endParaRPr>
          </a:p>
          <a:p>
            <a:pPr algn="just"/>
            <a:r>
              <a:rPr lang="tr-TR" sz="2800" b="1" dirty="0">
                <a:solidFill>
                  <a:schemeClr val="bg1"/>
                </a:solidFill>
                <a:latin typeface="Times New Roman" panose="02020603050405020304" pitchFamily="18" charset="0"/>
                <a:cs typeface="Times New Roman" panose="02020603050405020304" pitchFamily="18" charset="0"/>
              </a:rPr>
              <a:t>Tanımlar </a:t>
            </a:r>
          </a:p>
          <a:p>
            <a:endParaRPr lang="tr-TR" sz="2800" dirty="0">
              <a:solidFill>
                <a:schemeClr val="bg1"/>
              </a:solidFill>
            </a:endParaRPr>
          </a:p>
        </p:txBody>
      </p:sp>
    </p:spTree>
    <p:extLst>
      <p:ext uri="{BB962C8B-B14F-4D97-AF65-F5344CB8AC3E}">
        <p14:creationId xmlns:p14="http://schemas.microsoft.com/office/powerpoint/2010/main" val="1935003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16685607" y="8648700"/>
            <a:ext cx="1146147" cy="1237595"/>
          </a:xfrm>
          <a:prstGeom prst="rect">
            <a:avLst/>
          </a:prstGeom>
        </p:spPr>
      </p:pic>
      <p:pic>
        <p:nvPicPr>
          <p:cNvPr id="8" name="Resim 7">
            <a:extLst>
              <a:ext uri="{FF2B5EF4-FFF2-40B4-BE49-F238E27FC236}">
                <a16:creationId xmlns:a16="http://schemas.microsoft.com/office/drawing/2014/main" id="{D7E01615-0092-3601-3C3A-A3D4B283D850}"/>
              </a:ext>
            </a:extLst>
          </p:cNvPr>
          <p:cNvPicPr>
            <a:picLocks noChangeAspect="1"/>
          </p:cNvPicPr>
          <p:nvPr/>
        </p:nvPicPr>
        <p:blipFill>
          <a:blip r:embed="rId3"/>
          <a:stretch>
            <a:fillRect/>
          </a:stretch>
        </p:blipFill>
        <p:spPr>
          <a:xfrm>
            <a:off x="-4615072" y="571103"/>
            <a:ext cx="9230144" cy="9144793"/>
          </a:xfrm>
          <a:prstGeom prst="rect">
            <a:avLst/>
          </a:prstGeom>
        </p:spPr>
      </p:pic>
      <p:sp>
        <p:nvSpPr>
          <p:cNvPr id="2" name="TextBox 4">
            <a:extLst>
              <a:ext uri="{FF2B5EF4-FFF2-40B4-BE49-F238E27FC236}">
                <a16:creationId xmlns:a16="http://schemas.microsoft.com/office/drawing/2014/main" id="{D7ED00D2-B37C-E1C5-CE3A-5FDA0EDEE19D}"/>
              </a:ext>
            </a:extLst>
          </p:cNvPr>
          <p:cNvSpPr txBox="1"/>
          <p:nvPr/>
        </p:nvSpPr>
        <p:spPr>
          <a:xfrm>
            <a:off x="4419600" y="8648700"/>
            <a:ext cx="11125200" cy="756617"/>
          </a:xfrm>
          <a:prstGeom prst="rect">
            <a:avLst/>
          </a:prstGeom>
        </p:spPr>
        <p:txBody>
          <a:bodyPr wrap="square" lIns="0" tIns="0" rIns="0" bIns="0" rtlCol="0" anchor="t">
            <a:spAutoFit/>
          </a:bodyPr>
          <a:lstStyle/>
          <a:p>
            <a:pPr>
              <a:lnSpc>
                <a:spcPts val="5880"/>
              </a:lnSpc>
            </a:pPr>
            <a:r>
              <a:rPr lang="tr-TR" sz="6000" spc="420" dirty="0">
                <a:solidFill>
                  <a:srgbClr val="F8FBFD"/>
                </a:solidFill>
                <a:latin typeface="Times New Roman" panose="02020603050405020304" pitchFamily="18" charset="0"/>
                <a:cs typeface="Times New Roman" panose="02020603050405020304" pitchFamily="18" charset="0"/>
              </a:rPr>
              <a:t>TEŞEKKÜR EDERİZ.</a:t>
            </a:r>
            <a:endParaRPr lang="en-US" sz="4000" spc="420" dirty="0">
              <a:solidFill>
                <a:srgbClr val="F8FBFD"/>
              </a:solidFill>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id="{95AE3DE2-432E-5B7F-1E1F-08993EEFBC6D}"/>
              </a:ext>
            </a:extLst>
          </p:cNvPr>
          <p:cNvPicPr>
            <a:picLocks noChangeAspect="1"/>
          </p:cNvPicPr>
          <p:nvPr/>
        </p:nvPicPr>
        <p:blipFill>
          <a:blip r:embed="rId4"/>
          <a:stretch>
            <a:fillRect/>
          </a:stretch>
        </p:blipFill>
        <p:spPr>
          <a:xfrm>
            <a:off x="5486399" y="2473562"/>
            <a:ext cx="4950381" cy="3670110"/>
          </a:xfrm>
          <a:prstGeom prst="rect">
            <a:avLst/>
          </a:prstGeom>
        </p:spPr>
      </p:pic>
      <p:pic>
        <p:nvPicPr>
          <p:cNvPr id="9" name="Resim 8">
            <a:extLst>
              <a:ext uri="{FF2B5EF4-FFF2-40B4-BE49-F238E27FC236}">
                <a16:creationId xmlns:a16="http://schemas.microsoft.com/office/drawing/2014/main" id="{6F2BD6F6-1E9F-1C9A-D1EE-1F82D410F4EC}"/>
              </a:ext>
            </a:extLst>
          </p:cNvPr>
          <p:cNvPicPr>
            <a:picLocks noChangeAspect="1"/>
          </p:cNvPicPr>
          <p:nvPr/>
        </p:nvPicPr>
        <p:blipFill>
          <a:blip r:embed="rId5"/>
          <a:stretch>
            <a:fillRect/>
          </a:stretch>
        </p:blipFill>
        <p:spPr>
          <a:xfrm>
            <a:off x="5486399" y="6357780"/>
            <a:ext cx="4950381" cy="1086817"/>
          </a:xfrm>
          <a:prstGeom prst="rect">
            <a:avLst/>
          </a:prstGeom>
        </p:spPr>
      </p:pic>
      <p:pic>
        <p:nvPicPr>
          <p:cNvPr id="10" name="Resim 9">
            <a:extLst>
              <a:ext uri="{FF2B5EF4-FFF2-40B4-BE49-F238E27FC236}">
                <a16:creationId xmlns:a16="http://schemas.microsoft.com/office/drawing/2014/main" id="{44EBA216-02D1-2189-9BEA-85B5742501D6}"/>
              </a:ext>
            </a:extLst>
          </p:cNvPr>
          <p:cNvPicPr>
            <a:picLocks noChangeAspect="1"/>
          </p:cNvPicPr>
          <p:nvPr/>
        </p:nvPicPr>
        <p:blipFill>
          <a:blip r:embed="rId6"/>
          <a:stretch>
            <a:fillRect/>
          </a:stretch>
        </p:blipFill>
        <p:spPr>
          <a:xfrm>
            <a:off x="5715000" y="6515100"/>
            <a:ext cx="762000" cy="764330"/>
          </a:xfrm>
          <a:prstGeom prst="rect">
            <a:avLst/>
          </a:prstGeom>
        </p:spPr>
      </p:pic>
      <p:sp>
        <p:nvSpPr>
          <p:cNvPr id="11" name="Metin kutusu 10">
            <a:extLst>
              <a:ext uri="{FF2B5EF4-FFF2-40B4-BE49-F238E27FC236}">
                <a16:creationId xmlns:a16="http://schemas.microsoft.com/office/drawing/2014/main" id="{25429E83-DDA3-A130-3B12-4B214F643C00}"/>
              </a:ext>
            </a:extLst>
          </p:cNvPr>
          <p:cNvSpPr txBox="1"/>
          <p:nvPr/>
        </p:nvSpPr>
        <p:spPr>
          <a:xfrm>
            <a:off x="6705601" y="6712599"/>
            <a:ext cx="2514600" cy="369332"/>
          </a:xfrm>
          <a:prstGeom prst="rect">
            <a:avLst/>
          </a:prstGeom>
          <a:noFill/>
        </p:spPr>
        <p:txBody>
          <a:bodyPr wrap="square" rtlCol="0">
            <a:spAutoFit/>
          </a:bodyPr>
          <a:lstStyle/>
          <a:p>
            <a:r>
              <a:rPr lang="tr-TR" dirty="0"/>
              <a:t>Sosyal Medya Hesapları</a:t>
            </a:r>
          </a:p>
        </p:txBody>
      </p:sp>
    </p:spTree>
    <p:extLst>
      <p:ext uri="{BB962C8B-B14F-4D97-AF65-F5344CB8AC3E}">
        <p14:creationId xmlns:p14="http://schemas.microsoft.com/office/powerpoint/2010/main" val="1090239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grpSp>
        <p:nvGrpSpPr>
          <p:cNvPr id="2" name="Group 2"/>
          <p:cNvGrpSpPr/>
          <p:nvPr/>
        </p:nvGrpSpPr>
        <p:grpSpPr>
          <a:xfrm>
            <a:off x="1029318" y="1938338"/>
            <a:ext cx="16229363" cy="152400"/>
            <a:chOff x="0" y="0"/>
            <a:chExt cx="21639151" cy="203200"/>
          </a:xfrm>
        </p:grpSpPr>
        <p:sp>
          <p:nvSpPr>
            <p:cNvPr id="3" name="AutoShape 3"/>
            <p:cNvSpPr/>
            <p:nvPr/>
          </p:nvSpPr>
          <p:spPr>
            <a:xfrm>
              <a:off x="0" y="0"/>
              <a:ext cx="6679980" cy="203200"/>
            </a:xfrm>
            <a:prstGeom prst="rect">
              <a:avLst/>
            </a:prstGeom>
            <a:solidFill>
              <a:srgbClr val="AE8441"/>
            </a:solidFill>
          </p:spPr>
          <p:txBody>
            <a:bodyPr/>
            <a:lstStyle/>
            <a:p>
              <a:endParaRPr lang="tr-TR"/>
            </a:p>
          </p:txBody>
        </p:sp>
        <p:sp>
          <p:nvSpPr>
            <p:cNvPr id="4" name="AutoShape 4"/>
            <p:cNvSpPr/>
            <p:nvPr/>
          </p:nvSpPr>
          <p:spPr>
            <a:xfrm>
              <a:off x="7479585" y="0"/>
              <a:ext cx="6679980" cy="203200"/>
            </a:xfrm>
            <a:prstGeom prst="rect">
              <a:avLst/>
            </a:prstGeom>
            <a:solidFill>
              <a:srgbClr val="AE8441"/>
            </a:solidFill>
          </p:spPr>
          <p:txBody>
            <a:bodyPr/>
            <a:lstStyle/>
            <a:p>
              <a:endParaRPr lang="tr-TR"/>
            </a:p>
          </p:txBody>
        </p:sp>
        <p:sp>
          <p:nvSpPr>
            <p:cNvPr id="5" name="AutoShape 5"/>
            <p:cNvSpPr/>
            <p:nvPr/>
          </p:nvSpPr>
          <p:spPr>
            <a:xfrm>
              <a:off x="14959171" y="0"/>
              <a:ext cx="6679980" cy="203200"/>
            </a:xfrm>
            <a:prstGeom prst="rect">
              <a:avLst/>
            </a:prstGeom>
            <a:solidFill>
              <a:srgbClr val="AE8441"/>
            </a:solidFill>
          </p:spPr>
          <p:txBody>
            <a:bodyPr/>
            <a:lstStyle/>
            <a:p>
              <a:endParaRPr lang="tr-TR"/>
            </a:p>
          </p:txBody>
        </p:sp>
      </p:grpSp>
      <p:pic>
        <p:nvPicPr>
          <p:cNvPr id="6" name="Resim 5"/>
          <p:cNvPicPr>
            <a:picLocks noChangeAspect="1"/>
          </p:cNvPicPr>
          <p:nvPr/>
        </p:nvPicPr>
        <p:blipFill>
          <a:blip r:embed="rId2"/>
          <a:stretch>
            <a:fillRect/>
          </a:stretch>
        </p:blipFill>
        <p:spPr>
          <a:xfrm>
            <a:off x="16685607" y="8648700"/>
            <a:ext cx="1146147" cy="1237595"/>
          </a:xfrm>
          <a:prstGeom prst="rect">
            <a:avLst/>
          </a:prstGeom>
        </p:spPr>
      </p:pic>
      <p:pic>
        <p:nvPicPr>
          <p:cNvPr id="12" name="Resim 11">
            <a:extLst>
              <a:ext uri="{FF2B5EF4-FFF2-40B4-BE49-F238E27FC236}">
                <a16:creationId xmlns:a16="http://schemas.microsoft.com/office/drawing/2014/main" id="{1C226A46-32AC-80B3-BF35-91E3798239A1}"/>
              </a:ext>
            </a:extLst>
          </p:cNvPr>
          <p:cNvPicPr>
            <a:picLocks noChangeAspect="1"/>
          </p:cNvPicPr>
          <p:nvPr/>
        </p:nvPicPr>
        <p:blipFill>
          <a:blip r:embed="rId3"/>
          <a:stretch>
            <a:fillRect/>
          </a:stretch>
        </p:blipFill>
        <p:spPr>
          <a:xfrm>
            <a:off x="1524000" y="2933700"/>
            <a:ext cx="408467" cy="402371"/>
          </a:xfrm>
          <a:prstGeom prst="rect">
            <a:avLst/>
          </a:prstGeom>
        </p:spPr>
      </p:pic>
      <p:sp>
        <p:nvSpPr>
          <p:cNvPr id="10" name="Metin kutusu 9">
            <a:extLst>
              <a:ext uri="{FF2B5EF4-FFF2-40B4-BE49-F238E27FC236}">
                <a16:creationId xmlns:a16="http://schemas.microsoft.com/office/drawing/2014/main" id="{53D148BE-FD07-1427-004C-227F7D6419D1}"/>
              </a:ext>
            </a:extLst>
          </p:cNvPr>
          <p:cNvSpPr txBox="1"/>
          <p:nvPr/>
        </p:nvSpPr>
        <p:spPr>
          <a:xfrm>
            <a:off x="6639007" y="571500"/>
            <a:ext cx="5009985" cy="923330"/>
          </a:xfrm>
          <a:prstGeom prst="rect">
            <a:avLst/>
          </a:prstGeom>
          <a:noFill/>
        </p:spPr>
        <p:txBody>
          <a:bodyPr wrap="square">
            <a:spAutoFit/>
          </a:bodyPr>
          <a:lstStyle/>
          <a:p>
            <a:r>
              <a:rPr lang="tr-TR" sz="5400" dirty="0">
                <a:solidFill>
                  <a:schemeClr val="bg1"/>
                </a:solidFill>
                <a:latin typeface="Times New Roman" panose="02020603050405020304" pitchFamily="18" charset="0"/>
                <a:ea typeface="Zilla Slab Medium" panose="020B0604020202020204" charset="-94"/>
                <a:cs typeface="Times New Roman" panose="02020603050405020304" pitchFamily="18" charset="0"/>
              </a:rPr>
              <a:t>İKİNCİ BÖLÜM</a:t>
            </a:r>
          </a:p>
        </p:txBody>
      </p:sp>
      <p:sp>
        <p:nvSpPr>
          <p:cNvPr id="11" name="Metin kutusu 10">
            <a:extLst>
              <a:ext uri="{FF2B5EF4-FFF2-40B4-BE49-F238E27FC236}">
                <a16:creationId xmlns:a16="http://schemas.microsoft.com/office/drawing/2014/main" id="{9353CAC8-1542-FD76-578D-D4232BEAC66F}"/>
              </a:ext>
            </a:extLst>
          </p:cNvPr>
          <p:cNvSpPr txBox="1"/>
          <p:nvPr/>
        </p:nvSpPr>
        <p:spPr>
          <a:xfrm>
            <a:off x="1971531" y="2766684"/>
            <a:ext cx="14344933" cy="7355860"/>
          </a:xfrm>
          <a:prstGeom prst="rect">
            <a:avLst/>
          </a:prstGeom>
          <a:noFill/>
        </p:spPr>
        <p:txBody>
          <a:bodyPr wrap="square">
            <a:spAutoFit/>
          </a:bodyPr>
          <a:lstStyle/>
          <a:p>
            <a:pPr algn="just"/>
            <a:r>
              <a:rPr lang="tr-TR" sz="4000" b="1" dirty="0">
                <a:solidFill>
                  <a:schemeClr val="bg1"/>
                </a:solidFill>
                <a:latin typeface="Times New Roman" panose="02020603050405020304" pitchFamily="18" charset="0"/>
                <a:cs typeface="Times New Roman" panose="02020603050405020304" pitchFamily="18" charset="0"/>
              </a:rPr>
              <a:t>Ölçme ve Değerlendirme İlke ve Esasları</a:t>
            </a:r>
          </a:p>
          <a:p>
            <a:pPr algn="just"/>
            <a:r>
              <a:rPr lang="tr-TR" sz="2800" dirty="0">
                <a:solidFill>
                  <a:schemeClr val="bg1"/>
                </a:solidFill>
                <a:latin typeface="Times New Roman" panose="02020603050405020304" pitchFamily="18" charset="0"/>
                <a:cs typeface="Times New Roman" panose="02020603050405020304" pitchFamily="18" charset="0"/>
              </a:rPr>
              <a:t>a) Öğrencilerin başarısı, öğretim programındaki kazanımlar esas alınarak dersin özelliğine göre yapılan ölçme uygulamaları neticesinde alınan puanlara göre tespit edilir.</a:t>
            </a:r>
          </a:p>
          <a:p>
            <a:pPr algn="just"/>
            <a:r>
              <a:rPr lang="tr-TR" sz="2800" dirty="0">
                <a:solidFill>
                  <a:schemeClr val="bg1"/>
                </a:solidFill>
                <a:latin typeface="Times New Roman" panose="02020603050405020304" pitchFamily="18" charset="0"/>
                <a:cs typeface="Times New Roman" panose="02020603050405020304" pitchFamily="18" charset="0"/>
              </a:rPr>
              <a:t>b) Ölçme uygulamaları neticesinde öğrencinin programlarda amaçlanan bilgi, beceri ve duyuşsal özellikleri kazanıp kazanmadığı düzenli olarak izlenir ve değerlendirilir.</a:t>
            </a:r>
          </a:p>
          <a:p>
            <a:pPr algn="just"/>
            <a:r>
              <a:rPr lang="tr-TR" sz="2800" dirty="0">
                <a:solidFill>
                  <a:schemeClr val="bg1"/>
                </a:solidFill>
                <a:latin typeface="Times New Roman" panose="02020603050405020304" pitchFamily="18" charset="0"/>
                <a:cs typeface="Times New Roman" panose="02020603050405020304" pitchFamily="18" charset="0"/>
              </a:rPr>
              <a:t>c) Ölçme uygulamalarında geçerlik, güvenirlik ve kullanışlılık açısından uygun ölçme araçları kullanılır. Ölçme aracının özelliğine göre cevap anahtarı, dereceli puanlama anahtarı, dereceleme ölçeği ya da kontrol listeleri kullanılır.</a:t>
            </a:r>
          </a:p>
          <a:p>
            <a:pPr algn="just"/>
            <a:r>
              <a:rPr lang="tr-TR" sz="2800" dirty="0">
                <a:solidFill>
                  <a:schemeClr val="bg1"/>
                </a:solidFill>
                <a:latin typeface="Times New Roman" panose="02020603050405020304" pitchFamily="18" charset="0"/>
                <a:cs typeface="Times New Roman" panose="02020603050405020304" pitchFamily="18" charset="0"/>
              </a:rPr>
              <a:t>ç) Kaynaştırma/bütünleştirme yoluyla eğitim ve öğretimlerine devam eden öğrencilere yönelik ölçme değerlendirmede BEP esas alınır.</a:t>
            </a:r>
          </a:p>
          <a:p>
            <a:pPr algn="just"/>
            <a:r>
              <a:rPr lang="tr-TR" sz="2800" dirty="0">
                <a:solidFill>
                  <a:schemeClr val="bg1"/>
                </a:solidFill>
                <a:latin typeface="Times New Roman" panose="02020603050405020304" pitchFamily="18" charset="0"/>
                <a:cs typeface="Times New Roman" panose="02020603050405020304" pitchFamily="18" charset="0"/>
              </a:rPr>
              <a:t>d) Sınav, ölçme değerlendirme ve yerleştirme işlemleri; güvenirlik, gizlilik ve tarafsızlık ilkeleri çerçevesinde yapılır.</a:t>
            </a:r>
          </a:p>
          <a:p>
            <a:pPr algn="just"/>
            <a:r>
              <a:rPr lang="tr-TR" sz="2800" dirty="0">
                <a:solidFill>
                  <a:schemeClr val="bg1"/>
                </a:solidFill>
                <a:latin typeface="Times New Roman" panose="02020603050405020304" pitchFamily="18" charset="0"/>
                <a:cs typeface="Times New Roman" panose="02020603050405020304" pitchFamily="18" charset="0"/>
              </a:rPr>
              <a:t>e) Sınavlar adaylara/öğrencilere aynı ya da farklı sorularla aynı anda veya farklı zamanlarda basılı veya elektronik ortamda uygulanabilir.</a:t>
            </a:r>
          </a:p>
          <a:p>
            <a:pPr algn="just"/>
            <a:endParaRPr lang="tr-TR" sz="4000" dirty="0">
              <a:solidFill>
                <a:schemeClr val="bg1"/>
              </a:solidFill>
              <a:latin typeface="Times New Roman" panose="02020603050405020304" pitchFamily="18" charset="0"/>
              <a:cs typeface="Times New Roman" panose="02020603050405020304" pitchFamily="18" charset="0"/>
            </a:endParaRPr>
          </a:p>
          <a:p>
            <a:endParaRPr lang="tr-TR" sz="2800" dirty="0">
              <a:solidFill>
                <a:schemeClr val="bg1"/>
              </a:solidFill>
            </a:endParaRPr>
          </a:p>
        </p:txBody>
      </p:sp>
    </p:spTree>
    <p:extLst>
      <p:ext uri="{BB962C8B-B14F-4D97-AF65-F5344CB8AC3E}">
        <p14:creationId xmlns:p14="http://schemas.microsoft.com/office/powerpoint/2010/main" val="1580692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grpSp>
        <p:nvGrpSpPr>
          <p:cNvPr id="2" name="Group 2"/>
          <p:cNvGrpSpPr/>
          <p:nvPr/>
        </p:nvGrpSpPr>
        <p:grpSpPr>
          <a:xfrm>
            <a:off x="1029318" y="1938338"/>
            <a:ext cx="16229363" cy="152400"/>
            <a:chOff x="0" y="0"/>
            <a:chExt cx="21639151" cy="203200"/>
          </a:xfrm>
        </p:grpSpPr>
        <p:sp>
          <p:nvSpPr>
            <p:cNvPr id="3" name="AutoShape 3"/>
            <p:cNvSpPr/>
            <p:nvPr/>
          </p:nvSpPr>
          <p:spPr>
            <a:xfrm>
              <a:off x="0" y="0"/>
              <a:ext cx="6679980" cy="203200"/>
            </a:xfrm>
            <a:prstGeom prst="rect">
              <a:avLst/>
            </a:prstGeom>
            <a:solidFill>
              <a:srgbClr val="AE8441"/>
            </a:solidFill>
          </p:spPr>
          <p:txBody>
            <a:bodyPr/>
            <a:lstStyle/>
            <a:p>
              <a:endParaRPr lang="tr-TR"/>
            </a:p>
          </p:txBody>
        </p:sp>
        <p:sp>
          <p:nvSpPr>
            <p:cNvPr id="4" name="AutoShape 4"/>
            <p:cNvSpPr/>
            <p:nvPr/>
          </p:nvSpPr>
          <p:spPr>
            <a:xfrm>
              <a:off x="7479585" y="0"/>
              <a:ext cx="6679980" cy="203200"/>
            </a:xfrm>
            <a:prstGeom prst="rect">
              <a:avLst/>
            </a:prstGeom>
            <a:solidFill>
              <a:srgbClr val="AE8441"/>
            </a:solidFill>
          </p:spPr>
          <p:txBody>
            <a:bodyPr/>
            <a:lstStyle/>
            <a:p>
              <a:endParaRPr lang="tr-TR"/>
            </a:p>
          </p:txBody>
        </p:sp>
        <p:sp>
          <p:nvSpPr>
            <p:cNvPr id="5" name="AutoShape 5"/>
            <p:cNvSpPr/>
            <p:nvPr/>
          </p:nvSpPr>
          <p:spPr>
            <a:xfrm>
              <a:off x="14959171" y="0"/>
              <a:ext cx="6679980" cy="203200"/>
            </a:xfrm>
            <a:prstGeom prst="rect">
              <a:avLst/>
            </a:prstGeom>
            <a:solidFill>
              <a:srgbClr val="AE8441"/>
            </a:solidFill>
          </p:spPr>
          <p:txBody>
            <a:bodyPr/>
            <a:lstStyle/>
            <a:p>
              <a:endParaRPr lang="tr-TR"/>
            </a:p>
          </p:txBody>
        </p:sp>
      </p:grpSp>
      <p:pic>
        <p:nvPicPr>
          <p:cNvPr id="6" name="Resim 5"/>
          <p:cNvPicPr>
            <a:picLocks noChangeAspect="1"/>
          </p:cNvPicPr>
          <p:nvPr/>
        </p:nvPicPr>
        <p:blipFill>
          <a:blip r:embed="rId2"/>
          <a:stretch>
            <a:fillRect/>
          </a:stretch>
        </p:blipFill>
        <p:spPr>
          <a:xfrm>
            <a:off x="16685607" y="8648700"/>
            <a:ext cx="1146147" cy="1237595"/>
          </a:xfrm>
          <a:prstGeom prst="rect">
            <a:avLst/>
          </a:prstGeom>
        </p:spPr>
      </p:pic>
      <p:pic>
        <p:nvPicPr>
          <p:cNvPr id="12" name="Resim 11">
            <a:extLst>
              <a:ext uri="{FF2B5EF4-FFF2-40B4-BE49-F238E27FC236}">
                <a16:creationId xmlns:a16="http://schemas.microsoft.com/office/drawing/2014/main" id="{1C226A46-32AC-80B3-BF35-91E3798239A1}"/>
              </a:ext>
            </a:extLst>
          </p:cNvPr>
          <p:cNvPicPr>
            <a:picLocks noChangeAspect="1"/>
          </p:cNvPicPr>
          <p:nvPr/>
        </p:nvPicPr>
        <p:blipFill>
          <a:blip r:embed="rId3"/>
          <a:stretch>
            <a:fillRect/>
          </a:stretch>
        </p:blipFill>
        <p:spPr>
          <a:xfrm>
            <a:off x="1524000" y="2933700"/>
            <a:ext cx="408467" cy="402371"/>
          </a:xfrm>
          <a:prstGeom prst="rect">
            <a:avLst/>
          </a:prstGeom>
        </p:spPr>
      </p:pic>
      <p:sp>
        <p:nvSpPr>
          <p:cNvPr id="10" name="Metin kutusu 9">
            <a:extLst>
              <a:ext uri="{FF2B5EF4-FFF2-40B4-BE49-F238E27FC236}">
                <a16:creationId xmlns:a16="http://schemas.microsoft.com/office/drawing/2014/main" id="{53D148BE-FD07-1427-004C-227F7D6419D1}"/>
              </a:ext>
            </a:extLst>
          </p:cNvPr>
          <p:cNvSpPr txBox="1"/>
          <p:nvPr/>
        </p:nvSpPr>
        <p:spPr>
          <a:xfrm>
            <a:off x="6258149" y="677035"/>
            <a:ext cx="5771695" cy="923330"/>
          </a:xfrm>
          <a:prstGeom prst="rect">
            <a:avLst/>
          </a:prstGeom>
          <a:noFill/>
        </p:spPr>
        <p:txBody>
          <a:bodyPr wrap="square">
            <a:spAutoFit/>
          </a:bodyPr>
          <a:lstStyle/>
          <a:p>
            <a:r>
              <a:rPr lang="tr-TR" sz="5400" dirty="0">
                <a:solidFill>
                  <a:schemeClr val="bg1"/>
                </a:solidFill>
                <a:latin typeface="Times New Roman" panose="02020603050405020304" pitchFamily="18" charset="0"/>
                <a:ea typeface="Zilla Slab Medium" panose="020B0604020202020204" charset="-94"/>
                <a:cs typeface="Times New Roman" panose="02020603050405020304" pitchFamily="18" charset="0"/>
              </a:rPr>
              <a:t>ÜÇÜNCÜ BÖLÜM</a:t>
            </a:r>
          </a:p>
        </p:txBody>
      </p:sp>
      <p:sp>
        <p:nvSpPr>
          <p:cNvPr id="11" name="Metin kutusu 10">
            <a:extLst>
              <a:ext uri="{FF2B5EF4-FFF2-40B4-BE49-F238E27FC236}">
                <a16:creationId xmlns:a16="http://schemas.microsoft.com/office/drawing/2014/main" id="{9353CAC8-1542-FD76-578D-D4232BEAC66F}"/>
              </a:ext>
            </a:extLst>
          </p:cNvPr>
          <p:cNvSpPr txBox="1"/>
          <p:nvPr/>
        </p:nvSpPr>
        <p:spPr>
          <a:xfrm>
            <a:off x="1971531" y="2766684"/>
            <a:ext cx="15287150" cy="7355860"/>
          </a:xfrm>
          <a:prstGeom prst="rect">
            <a:avLst/>
          </a:prstGeom>
          <a:noFill/>
        </p:spPr>
        <p:txBody>
          <a:bodyPr wrap="square">
            <a:spAutoFit/>
          </a:bodyPr>
          <a:lstStyle/>
          <a:p>
            <a:pPr algn="just"/>
            <a:r>
              <a:rPr lang="tr-TR" sz="4000" b="1" dirty="0">
                <a:solidFill>
                  <a:schemeClr val="bg1"/>
                </a:solidFill>
                <a:latin typeface="Times New Roman" panose="02020603050405020304" pitchFamily="18" charset="0"/>
                <a:cs typeface="Times New Roman" panose="02020603050405020304" pitchFamily="18" charset="0"/>
              </a:rPr>
              <a:t>Sınav Uygulama Esasları ile Ulusal ve Uluslararası İzleme Araştırmaları</a:t>
            </a:r>
            <a:endParaRPr lang="tr-TR" sz="4000" dirty="0">
              <a:solidFill>
                <a:schemeClr val="bg1"/>
              </a:solidFill>
              <a:latin typeface="Times New Roman" panose="02020603050405020304" pitchFamily="18" charset="0"/>
              <a:cs typeface="Times New Roman" panose="02020603050405020304" pitchFamily="18" charset="0"/>
            </a:endParaRPr>
          </a:p>
          <a:p>
            <a:r>
              <a:rPr lang="tr-TR" sz="2800" dirty="0">
                <a:solidFill>
                  <a:schemeClr val="bg1"/>
                </a:solidFill>
                <a:latin typeface="Times New Roman" panose="02020603050405020304" pitchFamily="18" charset="0"/>
                <a:cs typeface="Times New Roman" panose="02020603050405020304" pitchFamily="18" charset="0"/>
              </a:rPr>
              <a:t>Yazılı ve Uygulamalı Sınavlar</a:t>
            </a:r>
          </a:p>
          <a:p>
            <a:r>
              <a:rPr lang="tr-TR" sz="2800" b="1" dirty="0">
                <a:solidFill>
                  <a:schemeClr val="bg1"/>
                </a:solidFill>
                <a:latin typeface="Times New Roman" panose="02020603050405020304" pitchFamily="18" charset="0"/>
                <a:cs typeface="Times New Roman" panose="02020603050405020304" pitchFamily="18" charset="0"/>
              </a:rPr>
              <a:t>MADDE 5- </a:t>
            </a:r>
            <a:r>
              <a:rPr lang="tr-TR" sz="2800" dirty="0">
                <a:solidFill>
                  <a:schemeClr val="bg1"/>
                </a:solidFill>
                <a:latin typeface="Times New Roman" panose="02020603050405020304" pitchFamily="18" charset="0"/>
                <a:cs typeface="Times New Roman" panose="02020603050405020304" pitchFamily="18" charset="0"/>
              </a:rPr>
              <a:t>(1) Yazılı ve uygulamalı sınavlarla ilgili olarak aşağıdaki esaslara uyulur:</a:t>
            </a:r>
          </a:p>
          <a:p>
            <a:r>
              <a:rPr lang="tr-TR" sz="2800" dirty="0">
                <a:solidFill>
                  <a:schemeClr val="bg1"/>
                </a:solidFill>
                <a:latin typeface="Times New Roman" panose="02020603050405020304" pitchFamily="18" charset="0"/>
                <a:cs typeface="Times New Roman" panose="02020603050405020304" pitchFamily="18" charset="0"/>
              </a:rPr>
              <a:t>a) Sınav, öğrencilerin kazanım ve beceri edinme düzeylerinin belirlenmesi amacıyla yapılır.</a:t>
            </a:r>
          </a:p>
          <a:p>
            <a:r>
              <a:rPr lang="tr-TR" sz="2800" dirty="0">
                <a:solidFill>
                  <a:schemeClr val="bg1"/>
                </a:solidFill>
                <a:latin typeface="Times New Roman" panose="02020603050405020304" pitchFamily="18" charset="0"/>
                <a:cs typeface="Times New Roman" panose="02020603050405020304" pitchFamily="18" charset="0"/>
              </a:rPr>
              <a:t>b) İlçe, il veya ülke genelinde ortak yazılı sınavlar yapılabilir. Bu sınavların uygulanmasına ilişkin iş ve işlemler millî eğitim müdürlüklerince yürütülür.</a:t>
            </a:r>
          </a:p>
          <a:p>
            <a:r>
              <a:rPr lang="tr-TR" sz="2800" dirty="0">
                <a:solidFill>
                  <a:schemeClr val="bg1"/>
                </a:solidFill>
                <a:latin typeface="Times New Roman" panose="02020603050405020304" pitchFamily="18" charset="0"/>
                <a:cs typeface="Times New Roman" panose="02020603050405020304" pitchFamily="18" charset="0"/>
              </a:rPr>
              <a:t>c) Bir dönemde her dersten </a:t>
            </a:r>
            <a:r>
              <a:rPr lang="tr-TR" sz="2800" b="1" dirty="0">
                <a:solidFill>
                  <a:schemeClr val="bg1"/>
                </a:solidFill>
                <a:latin typeface="Times New Roman" panose="02020603050405020304" pitchFamily="18" charset="0"/>
                <a:cs typeface="Times New Roman" panose="02020603050405020304" pitchFamily="18" charset="0"/>
              </a:rPr>
              <a:t>2</a:t>
            </a:r>
            <a:r>
              <a:rPr lang="tr-TR" sz="2800" dirty="0">
                <a:solidFill>
                  <a:schemeClr val="bg1"/>
                </a:solidFill>
                <a:latin typeface="Times New Roman" panose="02020603050405020304" pitchFamily="18" charset="0"/>
                <a:cs typeface="Times New Roman" panose="02020603050405020304" pitchFamily="18" charset="0"/>
              </a:rPr>
              <a:t> yazılı sınav yapılır. Ancak haftalık ders saat sayısı altı ve üzeri olan derslerde il sınıf/alan zümrelerince karar alınması durumunda üçüncü sınav yapılabilir.</a:t>
            </a:r>
          </a:p>
          <a:p>
            <a:pPr algn="just"/>
            <a:r>
              <a:rPr lang="tr-TR" sz="2800" dirty="0">
                <a:solidFill>
                  <a:schemeClr val="bg1"/>
                </a:solidFill>
                <a:latin typeface="Times New Roman" panose="02020603050405020304" pitchFamily="18" charset="0"/>
                <a:cs typeface="Times New Roman" panose="02020603050405020304" pitchFamily="18" charset="0"/>
              </a:rPr>
              <a:t>ç) Okullarda sınavlar;</a:t>
            </a:r>
          </a:p>
          <a:p>
            <a:r>
              <a:rPr lang="tr-TR" sz="2800" dirty="0">
                <a:solidFill>
                  <a:schemeClr val="bg1"/>
                </a:solidFill>
                <a:latin typeface="Times New Roman" panose="02020603050405020304" pitchFamily="18" charset="0"/>
                <a:cs typeface="Times New Roman" panose="02020603050405020304" pitchFamily="18" charset="0"/>
              </a:rPr>
              <a:t>1) 1. dönem 1. sınavlar: Ekim ayı son haftası–Kasım ayı ilk haftası</a:t>
            </a:r>
            <a:r>
              <a:rPr lang="tr-TR" sz="2800">
                <a:solidFill>
                  <a:schemeClr val="bg1"/>
                </a:solidFill>
                <a:latin typeface="Times New Roman" panose="02020603050405020304" pitchFamily="18" charset="0"/>
                <a:cs typeface="Times New Roman" panose="02020603050405020304" pitchFamily="18" charset="0"/>
              </a:rPr>
              <a:t>, (30 </a:t>
            </a:r>
            <a:r>
              <a:rPr lang="tr-TR" sz="2800" dirty="0">
                <a:solidFill>
                  <a:schemeClr val="bg1"/>
                </a:solidFill>
                <a:latin typeface="Times New Roman" panose="02020603050405020304" pitchFamily="18" charset="0"/>
                <a:cs typeface="Times New Roman" panose="02020603050405020304" pitchFamily="18" charset="0"/>
              </a:rPr>
              <a:t>Ekim 2023 - 10 Kasım 2023)</a:t>
            </a:r>
          </a:p>
          <a:p>
            <a:r>
              <a:rPr lang="tr-TR" sz="2800" dirty="0">
                <a:solidFill>
                  <a:schemeClr val="bg1"/>
                </a:solidFill>
                <a:latin typeface="Times New Roman" panose="02020603050405020304" pitchFamily="18" charset="0"/>
                <a:cs typeface="Times New Roman" panose="02020603050405020304" pitchFamily="18" charset="0"/>
              </a:rPr>
              <a:t>2) 1. dönem 2. sınavlar: Aralık ayı son haftası–Ocak ayı ilk haftası,  (25 Aralık 2023 – 05 Ocak 2024)</a:t>
            </a:r>
          </a:p>
          <a:p>
            <a:r>
              <a:rPr lang="tr-TR" sz="2800" dirty="0">
                <a:solidFill>
                  <a:schemeClr val="bg1"/>
                </a:solidFill>
                <a:latin typeface="Times New Roman" panose="02020603050405020304" pitchFamily="18" charset="0"/>
                <a:cs typeface="Times New Roman" panose="02020603050405020304" pitchFamily="18" charset="0"/>
              </a:rPr>
              <a:t>3) 2. dönem 1. sınavlar: Mart ayı son haftası–Nisan ayı ilk haftası,</a:t>
            </a:r>
          </a:p>
          <a:p>
            <a:r>
              <a:rPr lang="tr-TR" sz="2800" dirty="0">
                <a:solidFill>
                  <a:schemeClr val="bg1"/>
                </a:solidFill>
                <a:latin typeface="Times New Roman" panose="02020603050405020304" pitchFamily="18" charset="0"/>
                <a:cs typeface="Times New Roman" panose="02020603050405020304" pitchFamily="18" charset="0"/>
              </a:rPr>
              <a:t>4) 2. dönem 2. sınavlar: Mayıs ayı son haftası–Haziran ayı ilk haftası,</a:t>
            </a:r>
          </a:p>
          <a:p>
            <a:r>
              <a:rPr lang="tr-TR" sz="2800" dirty="0">
                <a:solidFill>
                  <a:schemeClr val="bg1"/>
                </a:solidFill>
                <a:latin typeface="Times New Roman" panose="02020603050405020304" pitchFamily="18" charset="0"/>
                <a:cs typeface="Times New Roman" panose="02020603050405020304" pitchFamily="18" charset="0"/>
              </a:rPr>
              <a:t>aralığında yapılır.</a:t>
            </a:r>
          </a:p>
          <a:p>
            <a:endParaRPr lang="tr-TR" sz="2800" dirty="0">
              <a:solidFill>
                <a:schemeClr val="bg1"/>
              </a:solidFill>
            </a:endParaRPr>
          </a:p>
        </p:txBody>
      </p:sp>
    </p:spTree>
    <p:extLst>
      <p:ext uri="{BB962C8B-B14F-4D97-AF65-F5344CB8AC3E}">
        <p14:creationId xmlns:p14="http://schemas.microsoft.com/office/powerpoint/2010/main" val="688585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grpSp>
        <p:nvGrpSpPr>
          <p:cNvPr id="2" name="Group 2"/>
          <p:cNvGrpSpPr/>
          <p:nvPr/>
        </p:nvGrpSpPr>
        <p:grpSpPr>
          <a:xfrm>
            <a:off x="1029318" y="1938338"/>
            <a:ext cx="16229363" cy="152400"/>
            <a:chOff x="0" y="0"/>
            <a:chExt cx="21639151" cy="203200"/>
          </a:xfrm>
        </p:grpSpPr>
        <p:sp>
          <p:nvSpPr>
            <p:cNvPr id="3" name="AutoShape 3"/>
            <p:cNvSpPr/>
            <p:nvPr/>
          </p:nvSpPr>
          <p:spPr>
            <a:xfrm>
              <a:off x="0" y="0"/>
              <a:ext cx="6679980" cy="203200"/>
            </a:xfrm>
            <a:prstGeom prst="rect">
              <a:avLst/>
            </a:prstGeom>
            <a:solidFill>
              <a:srgbClr val="AE8441"/>
            </a:solidFill>
          </p:spPr>
          <p:txBody>
            <a:bodyPr/>
            <a:lstStyle/>
            <a:p>
              <a:endParaRPr lang="tr-TR"/>
            </a:p>
          </p:txBody>
        </p:sp>
        <p:sp>
          <p:nvSpPr>
            <p:cNvPr id="4" name="AutoShape 4"/>
            <p:cNvSpPr/>
            <p:nvPr/>
          </p:nvSpPr>
          <p:spPr>
            <a:xfrm>
              <a:off x="7479585" y="0"/>
              <a:ext cx="6679980" cy="203200"/>
            </a:xfrm>
            <a:prstGeom prst="rect">
              <a:avLst/>
            </a:prstGeom>
            <a:solidFill>
              <a:srgbClr val="AE8441"/>
            </a:solidFill>
          </p:spPr>
          <p:txBody>
            <a:bodyPr/>
            <a:lstStyle/>
            <a:p>
              <a:endParaRPr lang="tr-TR"/>
            </a:p>
          </p:txBody>
        </p:sp>
        <p:sp>
          <p:nvSpPr>
            <p:cNvPr id="5" name="AutoShape 5"/>
            <p:cNvSpPr/>
            <p:nvPr/>
          </p:nvSpPr>
          <p:spPr>
            <a:xfrm>
              <a:off x="14959171" y="0"/>
              <a:ext cx="6679980" cy="203200"/>
            </a:xfrm>
            <a:prstGeom prst="rect">
              <a:avLst/>
            </a:prstGeom>
            <a:solidFill>
              <a:srgbClr val="AE8441"/>
            </a:solidFill>
          </p:spPr>
          <p:txBody>
            <a:bodyPr/>
            <a:lstStyle/>
            <a:p>
              <a:endParaRPr lang="tr-TR"/>
            </a:p>
          </p:txBody>
        </p:sp>
      </p:grpSp>
      <p:pic>
        <p:nvPicPr>
          <p:cNvPr id="6" name="Resim 5"/>
          <p:cNvPicPr>
            <a:picLocks noChangeAspect="1"/>
          </p:cNvPicPr>
          <p:nvPr/>
        </p:nvPicPr>
        <p:blipFill>
          <a:blip r:embed="rId2"/>
          <a:stretch>
            <a:fillRect/>
          </a:stretch>
        </p:blipFill>
        <p:spPr>
          <a:xfrm>
            <a:off x="16685607" y="8648700"/>
            <a:ext cx="1146147" cy="1237595"/>
          </a:xfrm>
          <a:prstGeom prst="rect">
            <a:avLst/>
          </a:prstGeom>
        </p:spPr>
      </p:pic>
      <p:sp>
        <p:nvSpPr>
          <p:cNvPr id="10" name="Metin kutusu 9">
            <a:extLst>
              <a:ext uri="{FF2B5EF4-FFF2-40B4-BE49-F238E27FC236}">
                <a16:creationId xmlns:a16="http://schemas.microsoft.com/office/drawing/2014/main" id="{53D148BE-FD07-1427-004C-227F7D6419D1}"/>
              </a:ext>
            </a:extLst>
          </p:cNvPr>
          <p:cNvSpPr txBox="1"/>
          <p:nvPr/>
        </p:nvSpPr>
        <p:spPr>
          <a:xfrm>
            <a:off x="6258149" y="677035"/>
            <a:ext cx="5771695" cy="923330"/>
          </a:xfrm>
          <a:prstGeom prst="rect">
            <a:avLst/>
          </a:prstGeom>
          <a:noFill/>
        </p:spPr>
        <p:txBody>
          <a:bodyPr wrap="square">
            <a:spAutoFit/>
          </a:bodyPr>
          <a:lstStyle/>
          <a:p>
            <a:r>
              <a:rPr lang="tr-TR" sz="5400" dirty="0">
                <a:solidFill>
                  <a:schemeClr val="bg1"/>
                </a:solidFill>
                <a:latin typeface="Times New Roman" panose="02020603050405020304" pitchFamily="18" charset="0"/>
                <a:ea typeface="Zilla Slab Medium" panose="020B0604020202020204" charset="-94"/>
                <a:cs typeface="Times New Roman" panose="02020603050405020304" pitchFamily="18" charset="0"/>
              </a:rPr>
              <a:t>ÜÇÜNCÜ BÖLÜM</a:t>
            </a:r>
          </a:p>
        </p:txBody>
      </p:sp>
      <p:sp>
        <p:nvSpPr>
          <p:cNvPr id="11" name="Metin kutusu 10">
            <a:extLst>
              <a:ext uri="{FF2B5EF4-FFF2-40B4-BE49-F238E27FC236}">
                <a16:creationId xmlns:a16="http://schemas.microsoft.com/office/drawing/2014/main" id="{9353CAC8-1542-FD76-578D-D4232BEAC66F}"/>
              </a:ext>
            </a:extLst>
          </p:cNvPr>
          <p:cNvSpPr txBox="1"/>
          <p:nvPr/>
        </p:nvSpPr>
        <p:spPr>
          <a:xfrm>
            <a:off x="1971531" y="2766684"/>
            <a:ext cx="14714076" cy="6124754"/>
          </a:xfrm>
          <a:prstGeom prst="rect">
            <a:avLst/>
          </a:prstGeom>
          <a:noFill/>
        </p:spPr>
        <p:txBody>
          <a:bodyPr wrap="square">
            <a:spAutoFit/>
          </a:bodyPr>
          <a:lstStyle/>
          <a:p>
            <a:pPr algn="just"/>
            <a:r>
              <a:rPr lang="tr-TR" sz="2800" dirty="0">
                <a:solidFill>
                  <a:schemeClr val="bg1"/>
                </a:solidFill>
                <a:latin typeface="Times New Roman" panose="02020603050405020304" pitchFamily="18" charset="0"/>
                <a:cs typeface="Times New Roman" panose="02020603050405020304" pitchFamily="18" charset="0"/>
              </a:rPr>
              <a:t>Sınav tarihleri öğretim yılı başında okullar tarafından </a:t>
            </a:r>
            <a:r>
              <a:rPr lang="tr-TR" sz="2800" b="1" dirty="0">
                <a:solidFill>
                  <a:schemeClr val="bg1"/>
                </a:solidFill>
                <a:latin typeface="Times New Roman" panose="02020603050405020304" pitchFamily="18" charset="0"/>
                <a:cs typeface="Times New Roman" panose="02020603050405020304" pitchFamily="18" charset="0"/>
              </a:rPr>
              <a:t>e-Okul</a:t>
            </a:r>
            <a:r>
              <a:rPr lang="tr-TR" sz="2800" dirty="0">
                <a:solidFill>
                  <a:schemeClr val="bg1"/>
                </a:solidFill>
                <a:latin typeface="Times New Roman" panose="02020603050405020304" pitchFamily="18" charset="0"/>
                <a:cs typeface="Times New Roman" panose="02020603050405020304" pitchFamily="18" charset="0"/>
              </a:rPr>
              <a:t>dan ilan edilir. Ancak mücbir sebeplerle sınavların belirtilen tarihlerde yapılamaması durumunda il millî eğitim müdürlüklerince gerekçesiyle birlikte sınav tarihleri değiştirilebilir. Mesleki ve teknik ortaöğretim kurumlarından, yoğunlaştırılmış eğitim programı uygulanan sınıflar ile işletmelerde mesleki eğitime öğrenci gönderilen sınıflarda ve mesleki eğitim merkezlerinde sınav tarihleri ilgili okul/kurumlarca belirlenir. Sınavlarla ilgili gerekli tedbirler okul müdürlüklerince alınır.</a:t>
            </a:r>
          </a:p>
          <a:p>
            <a:pPr algn="just"/>
            <a:r>
              <a:rPr lang="tr-TR" sz="2800" dirty="0">
                <a:solidFill>
                  <a:schemeClr val="bg1"/>
                </a:solidFill>
                <a:latin typeface="Times New Roman" panose="02020603050405020304" pitchFamily="18" charset="0"/>
                <a:cs typeface="Times New Roman" panose="02020603050405020304" pitchFamily="18" charset="0"/>
              </a:rPr>
              <a:t>d) Uygulamalı sınavlar hariç, öğretmenlerin ortak değerlendirme yapabilmelerine imkân vermek üzere </a:t>
            </a:r>
            <a:r>
              <a:rPr lang="tr-TR" sz="2800" b="1" dirty="0">
                <a:solidFill>
                  <a:schemeClr val="bg1"/>
                </a:solidFill>
                <a:latin typeface="Times New Roman" panose="02020603050405020304" pitchFamily="18" charset="0"/>
                <a:cs typeface="Times New Roman" panose="02020603050405020304" pitchFamily="18" charset="0"/>
              </a:rPr>
              <a:t>birden fazla şubede okutulan derslerin sınavlarının ortak yapılması </a:t>
            </a:r>
            <a:r>
              <a:rPr lang="tr-TR" sz="2800" dirty="0">
                <a:solidFill>
                  <a:schemeClr val="bg1"/>
                </a:solidFill>
                <a:latin typeface="Times New Roman" panose="02020603050405020304" pitchFamily="18" charset="0"/>
                <a:cs typeface="Times New Roman" panose="02020603050405020304" pitchFamily="18" charset="0"/>
              </a:rPr>
              <a:t>esastır. Bu sınavların şube ve sınıflar bazında </a:t>
            </a:r>
            <a:r>
              <a:rPr lang="tr-TR" sz="2800" b="1" dirty="0">
                <a:solidFill>
                  <a:schemeClr val="bg1"/>
                </a:solidFill>
                <a:latin typeface="Times New Roman" panose="02020603050405020304" pitchFamily="18" charset="0"/>
                <a:cs typeface="Times New Roman" panose="02020603050405020304" pitchFamily="18" charset="0"/>
              </a:rPr>
              <a:t>analiz</a:t>
            </a:r>
            <a:r>
              <a:rPr lang="tr-TR" sz="2800" dirty="0">
                <a:solidFill>
                  <a:schemeClr val="bg1"/>
                </a:solidFill>
                <a:latin typeface="Times New Roman" panose="02020603050405020304" pitchFamily="18" charset="0"/>
                <a:cs typeface="Times New Roman" panose="02020603050405020304" pitchFamily="18" charset="0"/>
              </a:rPr>
              <a:t>leri yapılır. Konu ve kazanım eksikliği görülen öğrencilerin durumları, ders öğretmeni ve eğitim kurumu sınıf/alan zümreleri tarafından yeniden değerlendirilir.</a:t>
            </a:r>
          </a:p>
          <a:p>
            <a:pPr algn="just"/>
            <a:r>
              <a:rPr lang="tr-TR" sz="2800" dirty="0">
                <a:solidFill>
                  <a:schemeClr val="bg1"/>
                </a:solidFill>
                <a:latin typeface="Times New Roman" panose="02020603050405020304" pitchFamily="18" charset="0"/>
                <a:cs typeface="Times New Roman" panose="02020603050405020304" pitchFamily="18" charset="0"/>
              </a:rPr>
              <a:t>e) Mesleki ve teknik ortaöğretim kurumlarından, yoğunlaştırılmış eğitim programı uygulanan sınıflar ile işletmelerde mesleki eğitime öğrenci gönderilen sınıflarda ve mesleki eğitim merkezlerinde ortak sınav yapılmaz.</a:t>
            </a:r>
          </a:p>
          <a:p>
            <a:endParaRPr lang="tr-TR"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3475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grpSp>
        <p:nvGrpSpPr>
          <p:cNvPr id="2" name="Group 2"/>
          <p:cNvGrpSpPr/>
          <p:nvPr/>
        </p:nvGrpSpPr>
        <p:grpSpPr>
          <a:xfrm>
            <a:off x="1029318" y="1938338"/>
            <a:ext cx="16229363" cy="152400"/>
            <a:chOff x="0" y="0"/>
            <a:chExt cx="21639151" cy="203200"/>
          </a:xfrm>
        </p:grpSpPr>
        <p:sp>
          <p:nvSpPr>
            <p:cNvPr id="3" name="AutoShape 3"/>
            <p:cNvSpPr/>
            <p:nvPr/>
          </p:nvSpPr>
          <p:spPr>
            <a:xfrm>
              <a:off x="0" y="0"/>
              <a:ext cx="6679980" cy="203200"/>
            </a:xfrm>
            <a:prstGeom prst="rect">
              <a:avLst/>
            </a:prstGeom>
            <a:solidFill>
              <a:srgbClr val="AE8441"/>
            </a:solidFill>
          </p:spPr>
          <p:txBody>
            <a:bodyPr/>
            <a:lstStyle/>
            <a:p>
              <a:endParaRPr lang="tr-TR"/>
            </a:p>
          </p:txBody>
        </p:sp>
        <p:sp>
          <p:nvSpPr>
            <p:cNvPr id="4" name="AutoShape 4"/>
            <p:cNvSpPr/>
            <p:nvPr/>
          </p:nvSpPr>
          <p:spPr>
            <a:xfrm>
              <a:off x="7479585" y="0"/>
              <a:ext cx="6679980" cy="203200"/>
            </a:xfrm>
            <a:prstGeom prst="rect">
              <a:avLst/>
            </a:prstGeom>
            <a:solidFill>
              <a:srgbClr val="AE8441"/>
            </a:solidFill>
          </p:spPr>
          <p:txBody>
            <a:bodyPr/>
            <a:lstStyle/>
            <a:p>
              <a:endParaRPr lang="tr-TR"/>
            </a:p>
          </p:txBody>
        </p:sp>
        <p:sp>
          <p:nvSpPr>
            <p:cNvPr id="5" name="AutoShape 5"/>
            <p:cNvSpPr/>
            <p:nvPr/>
          </p:nvSpPr>
          <p:spPr>
            <a:xfrm>
              <a:off x="14959171" y="0"/>
              <a:ext cx="6679980" cy="203200"/>
            </a:xfrm>
            <a:prstGeom prst="rect">
              <a:avLst/>
            </a:prstGeom>
            <a:solidFill>
              <a:srgbClr val="AE8441"/>
            </a:solidFill>
          </p:spPr>
          <p:txBody>
            <a:bodyPr/>
            <a:lstStyle/>
            <a:p>
              <a:endParaRPr lang="tr-TR"/>
            </a:p>
          </p:txBody>
        </p:sp>
      </p:grpSp>
      <p:pic>
        <p:nvPicPr>
          <p:cNvPr id="6" name="Resim 5"/>
          <p:cNvPicPr>
            <a:picLocks noChangeAspect="1"/>
          </p:cNvPicPr>
          <p:nvPr/>
        </p:nvPicPr>
        <p:blipFill>
          <a:blip r:embed="rId2"/>
          <a:stretch>
            <a:fillRect/>
          </a:stretch>
        </p:blipFill>
        <p:spPr>
          <a:xfrm>
            <a:off x="16685607" y="8648700"/>
            <a:ext cx="1146147" cy="1237595"/>
          </a:xfrm>
          <a:prstGeom prst="rect">
            <a:avLst/>
          </a:prstGeom>
        </p:spPr>
      </p:pic>
      <p:sp>
        <p:nvSpPr>
          <p:cNvPr id="10" name="Metin kutusu 9">
            <a:extLst>
              <a:ext uri="{FF2B5EF4-FFF2-40B4-BE49-F238E27FC236}">
                <a16:creationId xmlns:a16="http://schemas.microsoft.com/office/drawing/2014/main" id="{53D148BE-FD07-1427-004C-227F7D6419D1}"/>
              </a:ext>
            </a:extLst>
          </p:cNvPr>
          <p:cNvSpPr txBox="1"/>
          <p:nvPr/>
        </p:nvSpPr>
        <p:spPr>
          <a:xfrm>
            <a:off x="6258149" y="677035"/>
            <a:ext cx="5771695" cy="923330"/>
          </a:xfrm>
          <a:prstGeom prst="rect">
            <a:avLst/>
          </a:prstGeom>
          <a:noFill/>
        </p:spPr>
        <p:txBody>
          <a:bodyPr wrap="square">
            <a:spAutoFit/>
          </a:bodyPr>
          <a:lstStyle/>
          <a:p>
            <a:r>
              <a:rPr lang="tr-TR" sz="5400" dirty="0">
                <a:solidFill>
                  <a:schemeClr val="bg1"/>
                </a:solidFill>
                <a:latin typeface="Times New Roman" panose="02020603050405020304" pitchFamily="18" charset="0"/>
                <a:ea typeface="Zilla Slab Medium" panose="020B0604020202020204" charset="-94"/>
                <a:cs typeface="Times New Roman" panose="02020603050405020304" pitchFamily="18" charset="0"/>
              </a:rPr>
              <a:t>ÜÇÜNCÜ BÖLÜM</a:t>
            </a:r>
          </a:p>
        </p:txBody>
      </p:sp>
      <p:sp>
        <p:nvSpPr>
          <p:cNvPr id="11" name="Metin kutusu 10">
            <a:extLst>
              <a:ext uri="{FF2B5EF4-FFF2-40B4-BE49-F238E27FC236}">
                <a16:creationId xmlns:a16="http://schemas.microsoft.com/office/drawing/2014/main" id="{9353CAC8-1542-FD76-578D-D4232BEAC66F}"/>
              </a:ext>
            </a:extLst>
          </p:cNvPr>
          <p:cNvSpPr txBox="1"/>
          <p:nvPr/>
        </p:nvSpPr>
        <p:spPr>
          <a:xfrm>
            <a:off x="1971531" y="2766684"/>
            <a:ext cx="14714076" cy="6124754"/>
          </a:xfrm>
          <a:prstGeom prst="rect">
            <a:avLst/>
          </a:prstGeom>
          <a:noFill/>
        </p:spPr>
        <p:txBody>
          <a:bodyPr wrap="square">
            <a:spAutoFit/>
          </a:bodyPr>
          <a:lstStyle/>
          <a:p>
            <a:pPr algn="just"/>
            <a:r>
              <a:rPr lang="tr-TR" sz="2800" dirty="0">
                <a:solidFill>
                  <a:schemeClr val="bg1"/>
                </a:solidFill>
                <a:latin typeface="Times New Roman" panose="02020603050405020304" pitchFamily="18" charset="0"/>
                <a:cs typeface="Times New Roman" panose="02020603050405020304" pitchFamily="18" charset="0"/>
              </a:rPr>
              <a:t>f) Okullarda yapılacak ortak yazılı sınavların soruları </a:t>
            </a:r>
            <a:r>
              <a:rPr lang="tr-TR" sz="2800" b="1" dirty="0">
                <a:solidFill>
                  <a:schemeClr val="bg1"/>
                </a:solidFill>
                <a:latin typeface="Times New Roman" panose="02020603050405020304" pitchFamily="18" charset="0"/>
                <a:cs typeface="Times New Roman" panose="02020603050405020304" pitchFamily="18" charset="0"/>
              </a:rPr>
              <a:t>konu soru dağılım tablosuna </a:t>
            </a:r>
            <a:r>
              <a:rPr lang="tr-TR" sz="2800" dirty="0">
                <a:solidFill>
                  <a:schemeClr val="bg1"/>
                </a:solidFill>
                <a:latin typeface="Times New Roman" panose="02020603050405020304" pitchFamily="18" charset="0"/>
                <a:cs typeface="Times New Roman" panose="02020603050405020304" pitchFamily="18" charset="0"/>
              </a:rPr>
              <a:t>göre hazırlanır. Konu soru dağılım tablosu il sınıf/alan zümreleri ve Ölçme Değerlendirme Merkezi Müdürlüğü ile birlikte oluşturulur.</a:t>
            </a:r>
          </a:p>
          <a:p>
            <a:pPr algn="just"/>
            <a:r>
              <a:rPr lang="tr-TR" sz="2800" dirty="0">
                <a:solidFill>
                  <a:schemeClr val="bg1"/>
                </a:solidFill>
                <a:latin typeface="Times New Roman" panose="02020603050405020304" pitchFamily="18" charset="0"/>
                <a:cs typeface="Times New Roman" panose="02020603050405020304" pitchFamily="18" charset="0"/>
              </a:rPr>
              <a:t>g) Ülke ya da il/ilçe genelinde yapılacak ortak yazılı sınavlar hariç, okullarda yapılan tüm sınavlar </a:t>
            </a:r>
            <a:r>
              <a:rPr lang="tr-TR" sz="2800" b="1" dirty="0">
                <a:solidFill>
                  <a:schemeClr val="bg1"/>
                </a:solidFill>
                <a:latin typeface="Times New Roman" panose="02020603050405020304" pitchFamily="18" charset="0"/>
                <a:cs typeface="Times New Roman" panose="02020603050405020304" pitchFamily="18" charset="0"/>
              </a:rPr>
              <a:t>cevaplarını öğrencilerin oluşturduğu ve farklı bilişsel düzeyde kazanımları ölçen maddelerden </a:t>
            </a:r>
            <a:r>
              <a:rPr lang="tr-TR" sz="2800" dirty="0">
                <a:solidFill>
                  <a:schemeClr val="bg1"/>
                </a:solidFill>
                <a:latin typeface="Times New Roman" panose="02020603050405020304" pitchFamily="18" charset="0"/>
                <a:cs typeface="Times New Roman" panose="02020603050405020304" pitchFamily="18" charset="0"/>
              </a:rPr>
              <a:t>oluşan yazılı yoklama şeklinde yapılır.</a:t>
            </a:r>
          </a:p>
          <a:p>
            <a:pPr algn="just"/>
            <a:r>
              <a:rPr lang="tr-TR" sz="2800" dirty="0">
                <a:solidFill>
                  <a:schemeClr val="bg1"/>
                </a:solidFill>
                <a:latin typeface="Times New Roman" panose="02020603050405020304" pitchFamily="18" charset="0"/>
                <a:cs typeface="Times New Roman" panose="02020603050405020304" pitchFamily="18" charset="0"/>
              </a:rPr>
              <a:t>ğ) Uygulamalı sınavların hangi derslerden yapılacağı, şekli, sayısı ve süresi eğitim kurumu sınıf/alan zümreleri tarafından belirlenir. Okul müdürünün onayına bağlı olarak uygulanır.</a:t>
            </a:r>
          </a:p>
          <a:p>
            <a:pPr algn="just"/>
            <a:r>
              <a:rPr lang="tr-TR" sz="2800" dirty="0">
                <a:solidFill>
                  <a:schemeClr val="bg1"/>
                </a:solidFill>
                <a:latin typeface="Times New Roman" panose="02020603050405020304" pitchFamily="18" charset="0"/>
                <a:cs typeface="Times New Roman" panose="02020603050405020304" pitchFamily="18" charset="0"/>
              </a:rPr>
              <a:t>h) Mesleki ve teknik ortaöğretim kurumlarının çerçeve öğretim programlarında yer alan meslek derslerinin sınavlarının ortak olması hâlinde diğer sınavlardan en az biri uygulamalı olarak yapılır.</a:t>
            </a:r>
          </a:p>
          <a:p>
            <a:pPr algn="just"/>
            <a:r>
              <a:rPr lang="tr-TR" sz="2800" dirty="0">
                <a:solidFill>
                  <a:schemeClr val="bg1"/>
                </a:solidFill>
                <a:latin typeface="Times New Roman" panose="02020603050405020304" pitchFamily="18" charset="0"/>
                <a:cs typeface="Times New Roman" panose="02020603050405020304" pitchFamily="18" charset="0"/>
              </a:rPr>
              <a:t>ı) Türkçe/Türk dili ve edebiyatı ile yabancı dil derslerinin sınavları; dinleme, konuşma, okuma ve yazma becerilerini ölçmek için </a:t>
            </a:r>
            <a:r>
              <a:rPr lang="tr-TR" sz="2800" b="1" dirty="0">
                <a:solidFill>
                  <a:schemeClr val="bg1"/>
                </a:solidFill>
                <a:latin typeface="Times New Roman" panose="02020603050405020304" pitchFamily="18" charset="0"/>
                <a:cs typeface="Times New Roman" panose="02020603050405020304" pitchFamily="18" charset="0"/>
              </a:rPr>
              <a:t>yazılı ve uygulamalı </a:t>
            </a:r>
            <a:r>
              <a:rPr lang="tr-TR" sz="2800" dirty="0">
                <a:solidFill>
                  <a:schemeClr val="bg1"/>
                </a:solidFill>
                <a:latin typeface="Times New Roman" panose="02020603050405020304" pitchFamily="18" charset="0"/>
                <a:cs typeface="Times New Roman" panose="02020603050405020304" pitchFamily="18" charset="0"/>
              </a:rPr>
              <a:t>olarak yapılır. Ülke geneli ya da il/ilçe geneli ortak yazılı sınav yapılması durumunda sınavın uygulamalı kısmı okul tarafından yapılır ve iki sınav birlikte değerlendirilir.</a:t>
            </a:r>
          </a:p>
        </p:txBody>
      </p:sp>
    </p:spTree>
    <p:extLst>
      <p:ext uri="{BB962C8B-B14F-4D97-AF65-F5344CB8AC3E}">
        <p14:creationId xmlns:p14="http://schemas.microsoft.com/office/powerpoint/2010/main" val="488710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13C61"/>
        </a:solidFill>
        <a:effectLst/>
      </p:bgPr>
    </p:bg>
    <p:spTree>
      <p:nvGrpSpPr>
        <p:cNvPr id="1" name=""/>
        <p:cNvGrpSpPr/>
        <p:nvPr/>
      </p:nvGrpSpPr>
      <p:grpSpPr>
        <a:xfrm>
          <a:off x="0" y="0"/>
          <a:ext cx="0" cy="0"/>
          <a:chOff x="0" y="0"/>
          <a:chExt cx="0" cy="0"/>
        </a:xfrm>
      </p:grpSpPr>
      <p:grpSp>
        <p:nvGrpSpPr>
          <p:cNvPr id="2" name="Group 2"/>
          <p:cNvGrpSpPr/>
          <p:nvPr/>
        </p:nvGrpSpPr>
        <p:grpSpPr>
          <a:xfrm>
            <a:off x="1029318" y="1938338"/>
            <a:ext cx="16229363" cy="152400"/>
            <a:chOff x="0" y="0"/>
            <a:chExt cx="21639151" cy="203200"/>
          </a:xfrm>
        </p:grpSpPr>
        <p:sp>
          <p:nvSpPr>
            <p:cNvPr id="3" name="AutoShape 3"/>
            <p:cNvSpPr/>
            <p:nvPr/>
          </p:nvSpPr>
          <p:spPr>
            <a:xfrm>
              <a:off x="0" y="0"/>
              <a:ext cx="6679980" cy="203200"/>
            </a:xfrm>
            <a:prstGeom prst="rect">
              <a:avLst/>
            </a:prstGeom>
            <a:solidFill>
              <a:srgbClr val="AE8441"/>
            </a:solidFill>
          </p:spPr>
          <p:txBody>
            <a:bodyPr/>
            <a:lstStyle/>
            <a:p>
              <a:endParaRPr lang="tr-TR"/>
            </a:p>
          </p:txBody>
        </p:sp>
        <p:sp>
          <p:nvSpPr>
            <p:cNvPr id="4" name="AutoShape 4"/>
            <p:cNvSpPr/>
            <p:nvPr/>
          </p:nvSpPr>
          <p:spPr>
            <a:xfrm>
              <a:off x="7479585" y="0"/>
              <a:ext cx="6679980" cy="203200"/>
            </a:xfrm>
            <a:prstGeom prst="rect">
              <a:avLst/>
            </a:prstGeom>
            <a:solidFill>
              <a:srgbClr val="AE8441"/>
            </a:solidFill>
          </p:spPr>
          <p:txBody>
            <a:bodyPr/>
            <a:lstStyle/>
            <a:p>
              <a:endParaRPr lang="tr-TR"/>
            </a:p>
          </p:txBody>
        </p:sp>
        <p:sp>
          <p:nvSpPr>
            <p:cNvPr id="5" name="AutoShape 5"/>
            <p:cNvSpPr/>
            <p:nvPr/>
          </p:nvSpPr>
          <p:spPr>
            <a:xfrm>
              <a:off x="14959171" y="0"/>
              <a:ext cx="6679980" cy="203200"/>
            </a:xfrm>
            <a:prstGeom prst="rect">
              <a:avLst/>
            </a:prstGeom>
            <a:solidFill>
              <a:srgbClr val="AE8441"/>
            </a:solidFill>
          </p:spPr>
          <p:txBody>
            <a:bodyPr/>
            <a:lstStyle/>
            <a:p>
              <a:endParaRPr lang="tr-TR"/>
            </a:p>
          </p:txBody>
        </p:sp>
      </p:grpSp>
      <p:pic>
        <p:nvPicPr>
          <p:cNvPr id="6" name="Resim 5"/>
          <p:cNvPicPr>
            <a:picLocks noChangeAspect="1"/>
          </p:cNvPicPr>
          <p:nvPr/>
        </p:nvPicPr>
        <p:blipFill>
          <a:blip r:embed="rId2"/>
          <a:stretch>
            <a:fillRect/>
          </a:stretch>
        </p:blipFill>
        <p:spPr>
          <a:xfrm>
            <a:off x="16685607" y="8648700"/>
            <a:ext cx="1146147" cy="1237595"/>
          </a:xfrm>
          <a:prstGeom prst="rect">
            <a:avLst/>
          </a:prstGeom>
        </p:spPr>
      </p:pic>
      <p:sp>
        <p:nvSpPr>
          <p:cNvPr id="10" name="Metin kutusu 9">
            <a:extLst>
              <a:ext uri="{FF2B5EF4-FFF2-40B4-BE49-F238E27FC236}">
                <a16:creationId xmlns:a16="http://schemas.microsoft.com/office/drawing/2014/main" id="{53D148BE-FD07-1427-004C-227F7D6419D1}"/>
              </a:ext>
            </a:extLst>
          </p:cNvPr>
          <p:cNvSpPr txBox="1"/>
          <p:nvPr/>
        </p:nvSpPr>
        <p:spPr>
          <a:xfrm>
            <a:off x="6258149" y="677035"/>
            <a:ext cx="5771695" cy="923330"/>
          </a:xfrm>
          <a:prstGeom prst="rect">
            <a:avLst/>
          </a:prstGeom>
          <a:noFill/>
        </p:spPr>
        <p:txBody>
          <a:bodyPr wrap="square">
            <a:spAutoFit/>
          </a:bodyPr>
          <a:lstStyle/>
          <a:p>
            <a:r>
              <a:rPr lang="tr-TR" sz="5400" dirty="0">
                <a:solidFill>
                  <a:schemeClr val="bg1"/>
                </a:solidFill>
                <a:latin typeface="Times New Roman" panose="02020603050405020304" pitchFamily="18" charset="0"/>
                <a:ea typeface="Zilla Slab Medium" panose="020B0604020202020204" charset="-94"/>
                <a:cs typeface="Times New Roman" panose="02020603050405020304" pitchFamily="18" charset="0"/>
              </a:rPr>
              <a:t>ÜÇÜNCÜ BÖLÜM</a:t>
            </a:r>
          </a:p>
        </p:txBody>
      </p:sp>
      <p:sp>
        <p:nvSpPr>
          <p:cNvPr id="11" name="Metin kutusu 10">
            <a:extLst>
              <a:ext uri="{FF2B5EF4-FFF2-40B4-BE49-F238E27FC236}">
                <a16:creationId xmlns:a16="http://schemas.microsoft.com/office/drawing/2014/main" id="{9353CAC8-1542-FD76-578D-D4232BEAC66F}"/>
              </a:ext>
            </a:extLst>
          </p:cNvPr>
          <p:cNvSpPr txBox="1"/>
          <p:nvPr/>
        </p:nvSpPr>
        <p:spPr>
          <a:xfrm>
            <a:off x="1971531" y="2766684"/>
            <a:ext cx="14640069" cy="6555641"/>
          </a:xfrm>
          <a:prstGeom prst="rect">
            <a:avLst/>
          </a:prstGeom>
          <a:noFill/>
        </p:spPr>
        <p:txBody>
          <a:bodyPr wrap="square">
            <a:spAutoFit/>
          </a:bodyPr>
          <a:lstStyle/>
          <a:p>
            <a:pPr algn="just"/>
            <a:r>
              <a:rPr lang="tr-TR" sz="2800" dirty="0">
                <a:solidFill>
                  <a:schemeClr val="bg1"/>
                </a:solidFill>
                <a:latin typeface="Times New Roman" panose="02020603050405020304" pitchFamily="18" charset="0"/>
                <a:cs typeface="Times New Roman" panose="02020603050405020304" pitchFamily="18" charset="0"/>
              </a:rPr>
              <a:t>i) Okul öncesi ve ilkokul 1, 2, 3 ve 4 üncü sınıflarda öğrencilerin akademik ve sosyal gelişiminin takibi ders öğretmenlerince sürekli yapılır. Öğrencilerin gelişim düzeyleri, öğretmen rehberliğinde gerçekleştirilen bireysel ve grupla yapılan etkinliklere </a:t>
            </a:r>
            <a:r>
              <a:rPr lang="tr-TR" sz="2800" b="1" dirty="0">
                <a:solidFill>
                  <a:schemeClr val="bg1"/>
                </a:solidFill>
                <a:latin typeface="Times New Roman" panose="02020603050405020304" pitchFamily="18" charset="0"/>
                <a:cs typeface="Times New Roman" panose="02020603050405020304" pitchFamily="18" charset="0"/>
              </a:rPr>
              <a:t>katılım gözlem formları, oyun temelli değerlendirmeler ve verilen görevleri yerine getirme amaçlı ölçme araçları</a:t>
            </a:r>
            <a:r>
              <a:rPr lang="tr-TR" sz="2800" dirty="0">
                <a:solidFill>
                  <a:schemeClr val="bg1"/>
                </a:solidFill>
                <a:latin typeface="Times New Roman" panose="02020603050405020304" pitchFamily="18" charset="0"/>
                <a:cs typeface="Times New Roman" panose="02020603050405020304" pitchFamily="18" charset="0"/>
              </a:rPr>
              <a:t> ile takip edilir.</a:t>
            </a:r>
          </a:p>
          <a:p>
            <a:pPr algn="just"/>
            <a:r>
              <a:rPr lang="tr-TR" sz="2800" dirty="0">
                <a:solidFill>
                  <a:schemeClr val="bg1"/>
                </a:solidFill>
                <a:latin typeface="Times New Roman" panose="02020603050405020304" pitchFamily="18" charset="0"/>
                <a:cs typeface="Times New Roman" panose="02020603050405020304" pitchFamily="18" charset="0"/>
              </a:rPr>
              <a:t>j) İlkokullarda öğrencilerin Türkçenin doğru ve güzel kullanımını geliştirmek amacıyla dinleme, konuşma, okuma ve yazma becerilerinin izlenmesi ve geliştirilmesine yönelik ölçme araçları kullanılır.</a:t>
            </a:r>
          </a:p>
          <a:p>
            <a:pPr algn="just"/>
            <a:r>
              <a:rPr lang="tr-TR" sz="2800" dirty="0">
                <a:solidFill>
                  <a:schemeClr val="bg1"/>
                </a:solidFill>
                <a:latin typeface="Times New Roman" panose="02020603050405020304" pitchFamily="18" charset="0"/>
                <a:cs typeface="Times New Roman" panose="02020603050405020304" pitchFamily="18" charset="0"/>
              </a:rPr>
              <a:t>k) Bir sınıfta bir günde yapılacak yazılı ve uygulamalı sınavların sayısının ikiyi geçmemesi esastır. Ancak zorunlu hâllerde bir sınav daha yapılabilir.</a:t>
            </a:r>
          </a:p>
          <a:p>
            <a:pPr algn="just"/>
            <a:r>
              <a:rPr lang="tr-TR" sz="2800" dirty="0">
                <a:solidFill>
                  <a:schemeClr val="bg1"/>
                </a:solidFill>
                <a:latin typeface="Times New Roman" panose="02020603050405020304" pitchFamily="18" charset="0"/>
                <a:cs typeface="Times New Roman" panose="02020603050405020304" pitchFamily="18" charset="0"/>
              </a:rPr>
              <a:t>l) Ulusal/uluslararası izleme araştırmaları ile merkezî sınavlar haricinde zorunlu hâller dışında yazılı sınav süresi </a:t>
            </a:r>
            <a:r>
              <a:rPr lang="tr-TR" sz="2800" b="1" dirty="0">
                <a:solidFill>
                  <a:schemeClr val="bg1"/>
                </a:solidFill>
                <a:latin typeface="Times New Roman" panose="02020603050405020304" pitchFamily="18" charset="0"/>
                <a:cs typeface="Times New Roman" panose="02020603050405020304" pitchFamily="18" charset="0"/>
              </a:rPr>
              <a:t>bir ders saatini</a:t>
            </a:r>
            <a:r>
              <a:rPr lang="tr-TR" sz="2800" dirty="0">
                <a:solidFill>
                  <a:schemeClr val="bg1"/>
                </a:solidFill>
                <a:latin typeface="Times New Roman" panose="02020603050405020304" pitchFamily="18" charset="0"/>
                <a:cs typeface="Times New Roman" panose="02020603050405020304" pitchFamily="18" charset="0"/>
              </a:rPr>
              <a:t> aşamaz.</a:t>
            </a:r>
          </a:p>
          <a:p>
            <a:pPr algn="just"/>
            <a:r>
              <a:rPr lang="tr-TR" sz="2800" dirty="0">
                <a:solidFill>
                  <a:schemeClr val="bg1"/>
                </a:solidFill>
                <a:latin typeface="Times New Roman" panose="02020603050405020304" pitchFamily="18" charset="0"/>
                <a:cs typeface="Times New Roman" panose="02020603050405020304" pitchFamily="18" charset="0"/>
              </a:rPr>
              <a:t>m) Öğretmenler tarafından ünite/tema ve/veya konu sonlarında öğrencilerin gelişimini belirlemek için </a:t>
            </a:r>
            <a:r>
              <a:rPr lang="tr-TR" sz="2800" b="1" dirty="0">
                <a:solidFill>
                  <a:schemeClr val="bg1"/>
                </a:solidFill>
                <a:latin typeface="Times New Roman" panose="02020603050405020304" pitchFamily="18" charset="0"/>
                <a:cs typeface="Times New Roman" panose="02020603050405020304" pitchFamily="18" charset="0"/>
              </a:rPr>
              <a:t>kısa süreli sınavlar </a:t>
            </a:r>
            <a:r>
              <a:rPr lang="tr-TR" sz="2800" dirty="0">
                <a:solidFill>
                  <a:schemeClr val="bg1"/>
                </a:solidFill>
                <a:latin typeface="Times New Roman" panose="02020603050405020304" pitchFamily="18" charset="0"/>
                <a:cs typeface="Times New Roman" panose="02020603050405020304" pitchFamily="18" charset="0"/>
              </a:rPr>
              <a:t>yapılabilir.</a:t>
            </a:r>
          </a:p>
          <a:p>
            <a:pPr algn="just"/>
            <a:r>
              <a:rPr lang="tr-TR" sz="2800" dirty="0">
                <a:solidFill>
                  <a:schemeClr val="bg1"/>
                </a:solidFill>
                <a:latin typeface="Times New Roman" panose="02020603050405020304" pitchFamily="18" charset="0"/>
                <a:cs typeface="Times New Roman" panose="02020603050405020304" pitchFamily="18" charset="0"/>
              </a:rPr>
              <a:t>n) Kaynaştırma/bütünleştirme yoluyla eğitimlerine devam eden öğrencilerin başarılarının değerlendirilmesinde </a:t>
            </a:r>
            <a:r>
              <a:rPr lang="tr-TR" sz="2800" dirty="0" err="1">
                <a:solidFill>
                  <a:schemeClr val="bg1"/>
                </a:solidFill>
                <a:latin typeface="Times New Roman" panose="02020603050405020304" pitchFamily="18" charset="0"/>
                <a:cs typeface="Times New Roman" panose="02020603050405020304" pitchFamily="18" charset="0"/>
              </a:rPr>
              <a:t>BEP’te</a:t>
            </a:r>
            <a:r>
              <a:rPr lang="tr-TR" sz="2800" dirty="0">
                <a:solidFill>
                  <a:schemeClr val="bg1"/>
                </a:solidFill>
                <a:latin typeface="Times New Roman" panose="02020603050405020304" pitchFamily="18" charset="0"/>
                <a:cs typeface="Times New Roman" panose="02020603050405020304" pitchFamily="18" charset="0"/>
              </a:rPr>
              <a:t> yer alan amaçlar esas alınır.</a:t>
            </a:r>
          </a:p>
        </p:txBody>
      </p:sp>
    </p:spTree>
    <p:extLst>
      <p:ext uri="{BB962C8B-B14F-4D97-AF65-F5344CB8AC3E}">
        <p14:creationId xmlns:p14="http://schemas.microsoft.com/office/powerpoint/2010/main" val="11337009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tegral">
  <a:themeElements>
    <a:clrScheme name="E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E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2169</TotalTime>
  <Words>2225</Words>
  <Application>Microsoft Office PowerPoint</Application>
  <PresentationFormat>Özel</PresentationFormat>
  <Paragraphs>230</Paragraphs>
  <Slides>40</Slides>
  <Notes>16</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40</vt:i4>
      </vt:variant>
    </vt:vector>
  </HeadingPairs>
  <TitlesOfParts>
    <vt:vector size="49" baseType="lpstr">
      <vt:lpstr>Roboto Bold</vt:lpstr>
      <vt:lpstr>Tw Cen MT Condensed</vt:lpstr>
      <vt:lpstr>Times New Roman</vt:lpstr>
      <vt:lpstr>Tw Cen MT</vt:lpstr>
      <vt:lpstr>Wingdings 3</vt:lpstr>
      <vt:lpstr>Zilla Slab Medium</vt:lpstr>
      <vt:lpstr>Arial</vt:lpstr>
      <vt:lpstr>Calibri</vt:lpstr>
      <vt:lpstr>Entegral</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BURSA ÖLÇME DEĞERLENDİRME MERKEZİ</dc:title>
  <dc:creator>YASBUR</dc:creator>
  <cp:lastModifiedBy>S3ANAPC</cp:lastModifiedBy>
  <cp:revision>141</cp:revision>
  <dcterms:created xsi:type="dcterms:W3CDTF">2006-08-16T00:00:00Z</dcterms:created>
  <dcterms:modified xsi:type="dcterms:W3CDTF">2023-10-27T08:52:10Z</dcterms:modified>
  <dc:identifier>DAEjf4Ppok8</dc:identifier>
</cp:coreProperties>
</file>