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908" r:id="rId2"/>
    <p:sldMasterId id="2147483920" r:id="rId3"/>
  </p:sldMasterIdLst>
  <p:notesMasterIdLst>
    <p:notesMasterId r:id="rId41"/>
  </p:notesMasterIdLst>
  <p:sldIdLst>
    <p:sldId id="256" r:id="rId4"/>
    <p:sldId id="271" r:id="rId5"/>
    <p:sldId id="280" r:id="rId6"/>
    <p:sldId id="440" r:id="rId7"/>
    <p:sldId id="287" r:id="rId8"/>
    <p:sldId id="290" r:id="rId9"/>
    <p:sldId id="433" r:id="rId10"/>
    <p:sldId id="291" r:id="rId11"/>
    <p:sldId id="292" r:id="rId12"/>
    <p:sldId id="293" r:id="rId13"/>
    <p:sldId id="296" r:id="rId14"/>
    <p:sldId id="441" r:id="rId15"/>
    <p:sldId id="300" r:id="rId16"/>
    <p:sldId id="311" r:id="rId17"/>
    <p:sldId id="445" r:id="rId18"/>
    <p:sldId id="446" r:id="rId19"/>
    <p:sldId id="447" r:id="rId20"/>
    <p:sldId id="449" r:id="rId21"/>
    <p:sldId id="318" r:id="rId22"/>
    <p:sldId id="319" r:id="rId23"/>
    <p:sldId id="451" r:id="rId24"/>
    <p:sldId id="452" r:id="rId25"/>
    <p:sldId id="453" r:id="rId26"/>
    <p:sldId id="454" r:id="rId27"/>
    <p:sldId id="390" r:id="rId28"/>
    <p:sldId id="424" r:id="rId29"/>
    <p:sldId id="456" r:id="rId30"/>
    <p:sldId id="407" r:id="rId31"/>
    <p:sldId id="415" r:id="rId32"/>
    <p:sldId id="416" r:id="rId33"/>
    <p:sldId id="468" r:id="rId34"/>
    <p:sldId id="366" r:id="rId35"/>
    <p:sldId id="458" r:id="rId36"/>
    <p:sldId id="461" r:id="rId37"/>
    <p:sldId id="530" r:id="rId38"/>
    <p:sldId id="497" r:id="rId39"/>
    <p:sldId id="322" r:id="rId4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9900"/>
    <a:srgbClr val="CC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70" autoAdjust="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hyperlink" Target="mailto:odm16@meb.gov.tr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7.png"/><Relationship Id="rId5" Type="http://schemas.openxmlformats.org/officeDocument/2006/relationships/hyperlink" Target="mailto:odm16@meb.gov.tr" TargetMode="External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84BBCF-E5FE-44D1-9D54-4351AADC32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855BA39-929B-44D8-9AB8-A2467EA3D6AE}">
      <dgm:prSet/>
      <dgm:spPr/>
      <dgm:t>
        <a:bodyPr/>
        <a:lstStyle/>
        <a:p>
          <a:r>
            <a:rPr lang="tr-TR"/>
            <a:t>Gözlemler</a:t>
          </a:r>
          <a:endParaRPr lang="en-US"/>
        </a:p>
      </dgm:t>
    </dgm:pt>
    <dgm:pt modelId="{925D6F59-9C41-4CB2-BA9B-738B6BDDB934}" type="parTrans" cxnId="{37D269C8-B200-479F-A04C-F501AC154005}">
      <dgm:prSet/>
      <dgm:spPr/>
      <dgm:t>
        <a:bodyPr/>
        <a:lstStyle/>
        <a:p>
          <a:endParaRPr lang="en-US"/>
        </a:p>
      </dgm:t>
    </dgm:pt>
    <dgm:pt modelId="{A244C2D5-8621-4ED1-A256-D5B4892FF83F}" type="sibTrans" cxnId="{37D269C8-B200-479F-A04C-F501AC154005}">
      <dgm:prSet/>
      <dgm:spPr/>
      <dgm:t>
        <a:bodyPr/>
        <a:lstStyle/>
        <a:p>
          <a:endParaRPr lang="en-US"/>
        </a:p>
      </dgm:t>
    </dgm:pt>
    <dgm:pt modelId="{D1C09F94-4EC6-4C19-B745-DF92658300FF}">
      <dgm:prSet/>
      <dgm:spPr/>
      <dgm:t>
        <a:bodyPr/>
        <a:lstStyle/>
        <a:p>
          <a:r>
            <a:rPr lang="tr-TR"/>
            <a:t>Mülakatlar</a:t>
          </a:r>
          <a:endParaRPr lang="en-US"/>
        </a:p>
      </dgm:t>
    </dgm:pt>
    <dgm:pt modelId="{D786799E-B62F-4D6A-849E-BD59FC78FBE7}" type="parTrans" cxnId="{6FEF115C-FA49-4FAB-90AE-BD7C04DCE66E}">
      <dgm:prSet/>
      <dgm:spPr/>
      <dgm:t>
        <a:bodyPr/>
        <a:lstStyle/>
        <a:p>
          <a:endParaRPr lang="en-US"/>
        </a:p>
      </dgm:t>
    </dgm:pt>
    <dgm:pt modelId="{21F2B3BE-7575-4E86-B23D-C848326AF9D0}" type="sibTrans" cxnId="{6FEF115C-FA49-4FAB-90AE-BD7C04DCE66E}">
      <dgm:prSet/>
      <dgm:spPr/>
      <dgm:t>
        <a:bodyPr/>
        <a:lstStyle/>
        <a:p>
          <a:endParaRPr lang="en-US"/>
        </a:p>
      </dgm:t>
    </dgm:pt>
    <dgm:pt modelId="{2E7A33FA-C115-4ED0-9A9D-649BFF417877}">
      <dgm:prSet/>
      <dgm:spPr/>
      <dgm:t>
        <a:bodyPr/>
        <a:lstStyle/>
        <a:p>
          <a:r>
            <a:rPr lang="tr-TR"/>
            <a:t>Anekdot Kayıtları</a:t>
          </a:r>
          <a:endParaRPr lang="en-US"/>
        </a:p>
      </dgm:t>
    </dgm:pt>
    <dgm:pt modelId="{DC48668B-83C0-40A2-9CA6-C70F32E562F0}" type="parTrans" cxnId="{665D644E-CE92-4C62-93E3-425CE8F8FAA5}">
      <dgm:prSet/>
      <dgm:spPr/>
      <dgm:t>
        <a:bodyPr/>
        <a:lstStyle/>
        <a:p>
          <a:endParaRPr lang="en-US"/>
        </a:p>
      </dgm:t>
    </dgm:pt>
    <dgm:pt modelId="{B882224F-643E-4DF0-82C2-690FE8B0DF4F}" type="sibTrans" cxnId="{665D644E-CE92-4C62-93E3-425CE8F8FAA5}">
      <dgm:prSet/>
      <dgm:spPr/>
      <dgm:t>
        <a:bodyPr/>
        <a:lstStyle/>
        <a:p>
          <a:endParaRPr lang="en-US"/>
        </a:p>
      </dgm:t>
    </dgm:pt>
    <dgm:pt modelId="{11C06E3B-B980-43C7-B117-75CE785CFE60}">
      <dgm:prSet/>
      <dgm:spPr/>
      <dgm:t>
        <a:bodyPr/>
        <a:lstStyle/>
        <a:p>
          <a:r>
            <a:rPr lang="tr-TR"/>
            <a:t>Kontrol listeleri</a:t>
          </a:r>
          <a:endParaRPr lang="en-US"/>
        </a:p>
      </dgm:t>
    </dgm:pt>
    <dgm:pt modelId="{73A19EBD-EA8F-47D3-A28E-C1B374CE46F4}" type="parTrans" cxnId="{735DB349-C48A-470E-84FC-68C615BCFDD7}">
      <dgm:prSet/>
      <dgm:spPr/>
      <dgm:t>
        <a:bodyPr/>
        <a:lstStyle/>
        <a:p>
          <a:endParaRPr lang="en-US"/>
        </a:p>
      </dgm:t>
    </dgm:pt>
    <dgm:pt modelId="{ADCE57D3-47A7-4403-A524-E4B216044154}" type="sibTrans" cxnId="{735DB349-C48A-470E-84FC-68C615BCFDD7}">
      <dgm:prSet/>
      <dgm:spPr/>
      <dgm:t>
        <a:bodyPr/>
        <a:lstStyle/>
        <a:p>
          <a:endParaRPr lang="en-US"/>
        </a:p>
      </dgm:t>
    </dgm:pt>
    <dgm:pt modelId="{36E321D0-8189-4E59-A613-53E8B0DEA805}">
      <dgm:prSet/>
      <dgm:spPr/>
      <dgm:t>
        <a:bodyPr/>
        <a:lstStyle/>
        <a:p>
          <a:r>
            <a:rPr lang="tr-TR"/>
            <a:t>Derecelendirme Ölçekleri (Rubrikler)</a:t>
          </a:r>
          <a:endParaRPr lang="en-US"/>
        </a:p>
      </dgm:t>
    </dgm:pt>
    <dgm:pt modelId="{5A1481FD-79E6-42BC-9216-6BEBA5D66BF3}" type="parTrans" cxnId="{D29289AC-DB90-4FD8-B1E4-59C0D45E60AA}">
      <dgm:prSet/>
      <dgm:spPr/>
      <dgm:t>
        <a:bodyPr/>
        <a:lstStyle/>
        <a:p>
          <a:endParaRPr lang="en-US"/>
        </a:p>
      </dgm:t>
    </dgm:pt>
    <dgm:pt modelId="{BAFE1637-14F1-45DC-AFD7-9FC1C07F6DEB}" type="sibTrans" cxnId="{D29289AC-DB90-4FD8-B1E4-59C0D45E60AA}">
      <dgm:prSet/>
      <dgm:spPr/>
      <dgm:t>
        <a:bodyPr/>
        <a:lstStyle/>
        <a:p>
          <a:endParaRPr lang="en-US"/>
        </a:p>
      </dgm:t>
    </dgm:pt>
    <dgm:pt modelId="{77734DC4-BD76-4993-91A0-1011A8E09CEB}">
      <dgm:prSet/>
      <dgm:spPr/>
      <dgm:t>
        <a:bodyPr/>
        <a:lstStyle/>
        <a:p>
          <a:r>
            <a:rPr lang="tr-TR"/>
            <a:t>Öğrenci seçki dosyaları (Portfolyo)</a:t>
          </a:r>
          <a:endParaRPr lang="en-US"/>
        </a:p>
      </dgm:t>
    </dgm:pt>
    <dgm:pt modelId="{E0456803-A353-4582-9101-68B809FDFD0B}" type="parTrans" cxnId="{6C739CDD-1761-4F57-8C5E-2D5696D89D48}">
      <dgm:prSet/>
      <dgm:spPr/>
      <dgm:t>
        <a:bodyPr/>
        <a:lstStyle/>
        <a:p>
          <a:endParaRPr lang="en-US"/>
        </a:p>
      </dgm:t>
    </dgm:pt>
    <dgm:pt modelId="{CF68E83B-7252-4842-8D70-B245D342DE02}" type="sibTrans" cxnId="{6C739CDD-1761-4F57-8C5E-2D5696D89D48}">
      <dgm:prSet/>
      <dgm:spPr/>
      <dgm:t>
        <a:bodyPr/>
        <a:lstStyle/>
        <a:p>
          <a:endParaRPr lang="en-US"/>
        </a:p>
      </dgm:t>
    </dgm:pt>
    <dgm:pt modelId="{A01DFBF9-FCEC-4CFF-B42F-EA51673F749A}" type="pres">
      <dgm:prSet presAssocID="{1384BBCF-E5FE-44D1-9D54-4351AADC3204}" presName="linear" presStyleCnt="0">
        <dgm:presLayoutVars>
          <dgm:animLvl val="lvl"/>
          <dgm:resizeHandles val="exact"/>
        </dgm:presLayoutVars>
      </dgm:prSet>
      <dgm:spPr/>
    </dgm:pt>
    <dgm:pt modelId="{CF0BABFF-8337-463E-9FE5-7D0EF08D19E2}" type="pres">
      <dgm:prSet presAssocID="{D855BA39-929B-44D8-9AB8-A2467EA3D6AE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FB133ED-5B75-419B-B34A-EBC598BEF382}" type="pres">
      <dgm:prSet presAssocID="{A244C2D5-8621-4ED1-A256-D5B4892FF83F}" presName="spacer" presStyleCnt="0"/>
      <dgm:spPr/>
    </dgm:pt>
    <dgm:pt modelId="{FEAEB19C-32AF-4C07-AC71-0AAE4FFF9E9F}" type="pres">
      <dgm:prSet presAssocID="{D1C09F94-4EC6-4C19-B745-DF92658300FF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4619657A-9587-49F2-B75D-8082C03AB4E8}" type="pres">
      <dgm:prSet presAssocID="{21F2B3BE-7575-4E86-B23D-C848326AF9D0}" presName="spacer" presStyleCnt="0"/>
      <dgm:spPr/>
    </dgm:pt>
    <dgm:pt modelId="{FA4606E8-14B5-4766-A69C-BC0CB4F1AF96}" type="pres">
      <dgm:prSet presAssocID="{2E7A33FA-C115-4ED0-9A9D-649BFF41787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187805E-719D-467C-BFBE-1FEE4B5C04E1}" type="pres">
      <dgm:prSet presAssocID="{B882224F-643E-4DF0-82C2-690FE8B0DF4F}" presName="spacer" presStyleCnt="0"/>
      <dgm:spPr/>
    </dgm:pt>
    <dgm:pt modelId="{FF350B91-4ABC-463F-950A-71FC8036D993}" type="pres">
      <dgm:prSet presAssocID="{11C06E3B-B980-43C7-B117-75CE785CFE6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7E1AEB6-398F-410D-B3BB-DB0AA1893F00}" type="pres">
      <dgm:prSet presAssocID="{ADCE57D3-47A7-4403-A524-E4B216044154}" presName="spacer" presStyleCnt="0"/>
      <dgm:spPr/>
    </dgm:pt>
    <dgm:pt modelId="{4F662178-3C75-4917-AA1F-0D5DC1E1F8B1}" type="pres">
      <dgm:prSet presAssocID="{36E321D0-8189-4E59-A613-53E8B0DEA805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D8E7B134-4634-4824-B60C-7A0C0C3287FB}" type="pres">
      <dgm:prSet presAssocID="{BAFE1637-14F1-45DC-AFD7-9FC1C07F6DEB}" presName="spacer" presStyleCnt="0"/>
      <dgm:spPr/>
    </dgm:pt>
    <dgm:pt modelId="{297918A3-E244-4349-B17A-FA2FC6A409D7}" type="pres">
      <dgm:prSet presAssocID="{77734DC4-BD76-4993-91A0-1011A8E09CEB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98C3FE1D-B5A6-42BA-B5FA-5CC38FCFCF22}" type="presOf" srcId="{D1C09F94-4EC6-4C19-B745-DF92658300FF}" destId="{FEAEB19C-32AF-4C07-AC71-0AAE4FFF9E9F}" srcOrd="0" destOrd="0" presId="urn:microsoft.com/office/officeart/2005/8/layout/vList2"/>
    <dgm:cxn modelId="{524C5D27-167E-4FA2-A8F6-54A87894D328}" type="presOf" srcId="{D855BA39-929B-44D8-9AB8-A2467EA3D6AE}" destId="{CF0BABFF-8337-463E-9FE5-7D0EF08D19E2}" srcOrd="0" destOrd="0" presId="urn:microsoft.com/office/officeart/2005/8/layout/vList2"/>
    <dgm:cxn modelId="{6FEF115C-FA49-4FAB-90AE-BD7C04DCE66E}" srcId="{1384BBCF-E5FE-44D1-9D54-4351AADC3204}" destId="{D1C09F94-4EC6-4C19-B745-DF92658300FF}" srcOrd="1" destOrd="0" parTransId="{D786799E-B62F-4D6A-849E-BD59FC78FBE7}" sibTransId="{21F2B3BE-7575-4E86-B23D-C848326AF9D0}"/>
    <dgm:cxn modelId="{735DB349-C48A-470E-84FC-68C615BCFDD7}" srcId="{1384BBCF-E5FE-44D1-9D54-4351AADC3204}" destId="{11C06E3B-B980-43C7-B117-75CE785CFE60}" srcOrd="3" destOrd="0" parTransId="{73A19EBD-EA8F-47D3-A28E-C1B374CE46F4}" sibTransId="{ADCE57D3-47A7-4403-A524-E4B216044154}"/>
    <dgm:cxn modelId="{2016A16D-5B65-449C-998B-74008BB7AA00}" type="presOf" srcId="{36E321D0-8189-4E59-A613-53E8B0DEA805}" destId="{4F662178-3C75-4917-AA1F-0D5DC1E1F8B1}" srcOrd="0" destOrd="0" presId="urn:microsoft.com/office/officeart/2005/8/layout/vList2"/>
    <dgm:cxn modelId="{665D644E-CE92-4C62-93E3-425CE8F8FAA5}" srcId="{1384BBCF-E5FE-44D1-9D54-4351AADC3204}" destId="{2E7A33FA-C115-4ED0-9A9D-649BFF417877}" srcOrd="2" destOrd="0" parTransId="{DC48668B-83C0-40A2-9CA6-C70F32E562F0}" sibTransId="{B882224F-643E-4DF0-82C2-690FE8B0DF4F}"/>
    <dgm:cxn modelId="{D29289AC-DB90-4FD8-B1E4-59C0D45E60AA}" srcId="{1384BBCF-E5FE-44D1-9D54-4351AADC3204}" destId="{36E321D0-8189-4E59-A613-53E8B0DEA805}" srcOrd="4" destOrd="0" parTransId="{5A1481FD-79E6-42BC-9216-6BEBA5D66BF3}" sibTransId="{BAFE1637-14F1-45DC-AFD7-9FC1C07F6DEB}"/>
    <dgm:cxn modelId="{3279D3B3-370B-4C2D-B0CA-03A52E9FEE3D}" type="presOf" srcId="{77734DC4-BD76-4993-91A0-1011A8E09CEB}" destId="{297918A3-E244-4349-B17A-FA2FC6A409D7}" srcOrd="0" destOrd="0" presId="urn:microsoft.com/office/officeart/2005/8/layout/vList2"/>
    <dgm:cxn modelId="{37D269C8-B200-479F-A04C-F501AC154005}" srcId="{1384BBCF-E5FE-44D1-9D54-4351AADC3204}" destId="{D855BA39-929B-44D8-9AB8-A2467EA3D6AE}" srcOrd="0" destOrd="0" parTransId="{925D6F59-9C41-4CB2-BA9B-738B6BDDB934}" sibTransId="{A244C2D5-8621-4ED1-A256-D5B4892FF83F}"/>
    <dgm:cxn modelId="{AA167BC9-27E8-4DBB-98CA-F7ECBB1F2F97}" type="presOf" srcId="{2E7A33FA-C115-4ED0-9A9D-649BFF417877}" destId="{FA4606E8-14B5-4766-A69C-BC0CB4F1AF96}" srcOrd="0" destOrd="0" presId="urn:microsoft.com/office/officeart/2005/8/layout/vList2"/>
    <dgm:cxn modelId="{6C739CDD-1761-4F57-8C5E-2D5696D89D48}" srcId="{1384BBCF-E5FE-44D1-9D54-4351AADC3204}" destId="{77734DC4-BD76-4993-91A0-1011A8E09CEB}" srcOrd="5" destOrd="0" parTransId="{E0456803-A353-4582-9101-68B809FDFD0B}" sibTransId="{CF68E83B-7252-4842-8D70-B245D342DE02}"/>
    <dgm:cxn modelId="{296F98F2-C519-49D8-A046-E4F885DEECBF}" type="presOf" srcId="{1384BBCF-E5FE-44D1-9D54-4351AADC3204}" destId="{A01DFBF9-FCEC-4CFF-B42F-EA51673F749A}" srcOrd="0" destOrd="0" presId="urn:microsoft.com/office/officeart/2005/8/layout/vList2"/>
    <dgm:cxn modelId="{DFA6B9FC-9602-4436-AD44-7AF44AE96B15}" type="presOf" srcId="{11C06E3B-B980-43C7-B117-75CE785CFE60}" destId="{FF350B91-4ABC-463F-950A-71FC8036D993}" srcOrd="0" destOrd="0" presId="urn:microsoft.com/office/officeart/2005/8/layout/vList2"/>
    <dgm:cxn modelId="{96D79F23-CFB5-415B-B063-810FFFBEBEF7}" type="presParOf" srcId="{A01DFBF9-FCEC-4CFF-B42F-EA51673F749A}" destId="{CF0BABFF-8337-463E-9FE5-7D0EF08D19E2}" srcOrd="0" destOrd="0" presId="urn:microsoft.com/office/officeart/2005/8/layout/vList2"/>
    <dgm:cxn modelId="{CF4741C9-0D54-43A5-93A3-AB60A739E22A}" type="presParOf" srcId="{A01DFBF9-FCEC-4CFF-B42F-EA51673F749A}" destId="{FFB133ED-5B75-419B-B34A-EBC598BEF382}" srcOrd="1" destOrd="0" presId="urn:microsoft.com/office/officeart/2005/8/layout/vList2"/>
    <dgm:cxn modelId="{96C38E99-6568-4FA0-9D53-73266C465C7F}" type="presParOf" srcId="{A01DFBF9-FCEC-4CFF-B42F-EA51673F749A}" destId="{FEAEB19C-32AF-4C07-AC71-0AAE4FFF9E9F}" srcOrd="2" destOrd="0" presId="urn:microsoft.com/office/officeart/2005/8/layout/vList2"/>
    <dgm:cxn modelId="{260E745E-D0A4-4E95-B6E5-FB1F66819C02}" type="presParOf" srcId="{A01DFBF9-FCEC-4CFF-B42F-EA51673F749A}" destId="{4619657A-9587-49F2-B75D-8082C03AB4E8}" srcOrd="3" destOrd="0" presId="urn:microsoft.com/office/officeart/2005/8/layout/vList2"/>
    <dgm:cxn modelId="{0C186CD7-C247-4611-8D42-78701DED1A16}" type="presParOf" srcId="{A01DFBF9-FCEC-4CFF-B42F-EA51673F749A}" destId="{FA4606E8-14B5-4766-A69C-BC0CB4F1AF96}" srcOrd="4" destOrd="0" presId="urn:microsoft.com/office/officeart/2005/8/layout/vList2"/>
    <dgm:cxn modelId="{046BBED3-E87C-4A9B-91D2-2732D03916B0}" type="presParOf" srcId="{A01DFBF9-FCEC-4CFF-B42F-EA51673F749A}" destId="{A187805E-719D-467C-BFBE-1FEE4B5C04E1}" srcOrd="5" destOrd="0" presId="urn:microsoft.com/office/officeart/2005/8/layout/vList2"/>
    <dgm:cxn modelId="{5918AC2B-2024-4BAF-BD7F-65DF0D344032}" type="presParOf" srcId="{A01DFBF9-FCEC-4CFF-B42F-EA51673F749A}" destId="{FF350B91-4ABC-463F-950A-71FC8036D993}" srcOrd="6" destOrd="0" presId="urn:microsoft.com/office/officeart/2005/8/layout/vList2"/>
    <dgm:cxn modelId="{ECCBE97B-C408-4F8B-B915-D5418B301C2C}" type="presParOf" srcId="{A01DFBF9-FCEC-4CFF-B42F-EA51673F749A}" destId="{D7E1AEB6-398F-410D-B3BB-DB0AA1893F00}" srcOrd="7" destOrd="0" presId="urn:microsoft.com/office/officeart/2005/8/layout/vList2"/>
    <dgm:cxn modelId="{703EBE6D-884D-4CC7-BF87-A8709C560C2B}" type="presParOf" srcId="{A01DFBF9-FCEC-4CFF-B42F-EA51673F749A}" destId="{4F662178-3C75-4917-AA1F-0D5DC1E1F8B1}" srcOrd="8" destOrd="0" presId="urn:microsoft.com/office/officeart/2005/8/layout/vList2"/>
    <dgm:cxn modelId="{5FC359BB-E6BD-46C0-A91D-F88158D4A4A9}" type="presParOf" srcId="{A01DFBF9-FCEC-4CFF-B42F-EA51673F749A}" destId="{D8E7B134-4634-4824-B60C-7A0C0C3287FB}" srcOrd="9" destOrd="0" presId="urn:microsoft.com/office/officeart/2005/8/layout/vList2"/>
    <dgm:cxn modelId="{EAC5586A-5A37-45EE-A2D0-5F46D25C0364}" type="presParOf" srcId="{A01DFBF9-FCEC-4CFF-B42F-EA51673F749A}" destId="{297918A3-E244-4349-B17A-FA2FC6A409D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BEC60-86D9-476E-B7CD-9162B4373BE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D6E8808-5E2B-42A4-96CD-39C6E1F04645}">
      <dgm:prSet/>
      <dgm:spPr/>
      <dgm:t>
        <a:bodyPr/>
        <a:lstStyle/>
        <a:p>
          <a:r>
            <a:rPr lang="tr-TR"/>
            <a:t>Performansının düzeyi hakkında karar vermek için kişisel ya da kişiler arası kriter koymada öğrencilere fırsatlar sunar. </a:t>
          </a:r>
          <a:endParaRPr lang="en-US"/>
        </a:p>
      </dgm:t>
    </dgm:pt>
    <dgm:pt modelId="{CABB0A1F-D62A-44FE-89D5-D5BBE1C2AB56}" type="parTrans" cxnId="{DBE402A8-CF94-4698-AF2F-13B1F9E600B2}">
      <dgm:prSet/>
      <dgm:spPr/>
      <dgm:t>
        <a:bodyPr/>
        <a:lstStyle/>
        <a:p>
          <a:endParaRPr lang="en-US"/>
        </a:p>
      </dgm:t>
    </dgm:pt>
    <dgm:pt modelId="{E1965A4B-A994-49CA-998C-C9EB6C80B413}" type="sibTrans" cxnId="{DBE402A8-CF94-4698-AF2F-13B1F9E600B2}">
      <dgm:prSet/>
      <dgm:spPr/>
      <dgm:t>
        <a:bodyPr/>
        <a:lstStyle/>
        <a:p>
          <a:endParaRPr lang="en-US"/>
        </a:p>
      </dgm:t>
    </dgm:pt>
    <dgm:pt modelId="{2B6DB335-5CF7-42AB-9040-38A9348DB2AD}">
      <dgm:prSet/>
      <dgm:spPr/>
      <dgm:t>
        <a:bodyPr/>
        <a:lstStyle/>
        <a:p>
          <a:r>
            <a:rPr lang="tr-TR"/>
            <a:t>Kendini değerlendirmeyle öğrencinin motivasyonunun yükselmesine fırsat verir. </a:t>
          </a:r>
          <a:endParaRPr lang="en-US"/>
        </a:p>
      </dgm:t>
    </dgm:pt>
    <dgm:pt modelId="{01DF4794-8769-432A-9CE7-D6BF2452C57E}" type="parTrans" cxnId="{1CC155C8-ADD0-4EDD-A02E-523F628A39C1}">
      <dgm:prSet/>
      <dgm:spPr/>
      <dgm:t>
        <a:bodyPr/>
        <a:lstStyle/>
        <a:p>
          <a:endParaRPr lang="en-US"/>
        </a:p>
      </dgm:t>
    </dgm:pt>
    <dgm:pt modelId="{1B8A7C7A-5DE3-4535-90B8-B5D62C8E7D3F}" type="sibTrans" cxnId="{1CC155C8-ADD0-4EDD-A02E-523F628A39C1}">
      <dgm:prSet/>
      <dgm:spPr/>
      <dgm:t>
        <a:bodyPr/>
        <a:lstStyle/>
        <a:p>
          <a:endParaRPr lang="en-US"/>
        </a:p>
      </dgm:t>
    </dgm:pt>
    <dgm:pt modelId="{FEC31152-6D4E-478B-8FFF-22D06756C667}">
      <dgm:prSet/>
      <dgm:spPr/>
      <dgm:t>
        <a:bodyPr/>
        <a:lstStyle/>
        <a:p>
          <a:r>
            <a:rPr lang="tr-TR"/>
            <a:t>Öğrencilerin değişik durumlarda davranışlarını kontrol altına almalarını sağlar. </a:t>
          </a:r>
          <a:endParaRPr lang="en-US"/>
        </a:p>
      </dgm:t>
    </dgm:pt>
    <dgm:pt modelId="{39C1A17A-2D4C-43DE-AF44-974115A2F722}" type="parTrans" cxnId="{189C79C6-65C6-4EB1-A07F-F4FF68096981}">
      <dgm:prSet/>
      <dgm:spPr/>
      <dgm:t>
        <a:bodyPr/>
        <a:lstStyle/>
        <a:p>
          <a:endParaRPr lang="en-US"/>
        </a:p>
      </dgm:t>
    </dgm:pt>
    <dgm:pt modelId="{5EF6259B-7B1F-4EF0-AE3F-A14F0AC56B1B}" type="sibTrans" cxnId="{189C79C6-65C6-4EB1-A07F-F4FF68096981}">
      <dgm:prSet/>
      <dgm:spPr/>
      <dgm:t>
        <a:bodyPr/>
        <a:lstStyle/>
        <a:p>
          <a:endParaRPr lang="en-US"/>
        </a:p>
      </dgm:t>
    </dgm:pt>
    <dgm:pt modelId="{9E18E04A-A9D9-4FDA-954C-A97DCDE2CB24}" type="pres">
      <dgm:prSet presAssocID="{BDFBEC60-86D9-476E-B7CD-9162B4373BEE}" presName="root" presStyleCnt="0">
        <dgm:presLayoutVars>
          <dgm:dir/>
          <dgm:resizeHandles val="exact"/>
        </dgm:presLayoutVars>
      </dgm:prSet>
      <dgm:spPr/>
    </dgm:pt>
    <dgm:pt modelId="{E025108F-5EA8-4AB3-ADDB-808BC27C5C8C}" type="pres">
      <dgm:prSet presAssocID="{DD6E8808-5E2B-42A4-96CD-39C6E1F04645}" presName="compNode" presStyleCnt="0"/>
      <dgm:spPr/>
    </dgm:pt>
    <dgm:pt modelId="{357BC9E3-B2AE-4CC6-865C-3F04F1F8BE74}" type="pres">
      <dgm:prSet presAssocID="{DD6E8808-5E2B-42A4-96CD-39C6E1F04645}" presName="bgRect" presStyleLbl="bgShp" presStyleIdx="0" presStyleCnt="3"/>
      <dgm:spPr/>
    </dgm:pt>
    <dgm:pt modelId="{2B80D3B1-C035-40D6-84D4-669F9F49E1E0}" type="pres">
      <dgm:prSet presAssocID="{DD6E8808-5E2B-42A4-96CD-39C6E1F0464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kalaşma"/>
        </a:ext>
      </dgm:extLst>
    </dgm:pt>
    <dgm:pt modelId="{DCA56897-2087-4C85-9853-DD6D319EB828}" type="pres">
      <dgm:prSet presAssocID="{DD6E8808-5E2B-42A4-96CD-39C6E1F04645}" presName="spaceRect" presStyleCnt="0"/>
      <dgm:spPr/>
    </dgm:pt>
    <dgm:pt modelId="{23A2869D-0963-42E0-A670-98A5FE0C3F00}" type="pres">
      <dgm:prSet presAssocID="{DD6E8808-5E2B-42A4-96CD-39C6E1F04645}" presName="parTx" presStyleLbl="revTx" presStyleIdx="0" presStyleCnt="3">
        <dgm:presLayoutVars>
          <dgm:chMax val="0"/>
          <dgm:chPref val="0"/>
        </dgm:presLayoutVars>
      </dgm:prSet>
      <dgm:spPr/>
    </dgm:pt>
    <dgm:pt modelId="{ECD1D588-49BC-4196-A734-4F4D4FE240B7}" type="pres">
      <dgm:prSet presAssocID="{E1965A4B-A994-49CA-998C-C9EB6C80B413}" presName="sibTrans" presStyleCnt="0"/>
      <dgm:spPr/>
    </dgm:pt>
    <dgm:pt modelId="{2C3B9434-2770-420F-BB10-DF03313BAA7E}" type="pres">
      <dgm:prSet presAssocID="{2B6DB335-5CF7-42AB-9040-38A9348DB2AD}" presName="compNode" presStyleCnt="0"/>
      <dgm:spPr/>
    </dgm:pt>
    <dgm:pt modelId="{1804CF8E-9356-4253-B320-BFB4D9F648F0}" type="pres">
      <dgm:prSet presAssocID="{2B6DB335-5CF7-42AB-9040-38A9348DB2AD}" presName="bgRect" presStyleLbl="bgShp" presStyleIdx="1" presStyleCnt="3"/>
      <dgm:spPr/>
    </dgm:pt>
    <dgm:pt modelId="{29C8EEBD-40F0-4E73-8DC7-D05A2623E778}" type="pres">
      <dgm:prSet presAssocID="{2B6DB335-5CF7-42AB-9040-38A9348DB2A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ty Mask"/>
        </a:ext>
      </dgm:extLst>
    </dgm:pt>
    <dgm:pt modelId="{D98DD021-649D-4FB2-81BB-0079BCA3E019}" type="pres">
      <dgm:prSet presAssocID="{2B6DB335-5CF7-42AB-9040-38A9348DB2AD}" presName="spaceRect" presStyleCnt="0"/>
      <dgm:spPr/>
    </dgm:pt>
    <dgm:pt modelId="{54D72906-E688-458D-BA92-3CF978AFEFA1}" type="pres">
      <dgm:prSet presAssocID="{2B6DB335-5CF7-42AB-9040-38A9348DB2AD}" presName="parTx" presStyleLbl="revTx" presStyleIdx="1" presStyleCnt="3">
        <dgm:presLayoutVars>
          <dgm:chMax val="0"/>
          <dgm:chPref val="0"/>
        </dgm:presLayoutVars>
      </dgm:prSet>
      <dgm:spPr/>
    </dgm:pt>
    <dgm:pt modelId="{6C54F932-E5E2-4CB2-86C9-1530C664F520}" type="pres">
      <dgm:prSet presAssocID="{1B8A7C7A-5DE3-4535-90B8-B5D62C8E7D3F}" presName="sibTrans" presStyleCnt="0"/>
      <dgm:spPr/>
    </dgm:pt>
    <dgm:pt modelId="{D08E2E73-34FF-4B49-AF29-A7B927AC91F2}" type="pres">
      <dgm:prSet presAssocID="{FEC31152-6D4E-478B-8FFF-22D06756C667}" presName="compNode" presStyleCnt="0"/>
      <dgm:spPr/>
    </dgm:pt>
    <dgm:pt modelId="{38611210-53D2-414E-BC85-2B474C37FB3A}" type="pres">
      <dgm:prSet presAssocID="{FEC31152-6D4E-478B-8FFF-22D06756C667}" presName="bgRect" presStyleLbl="bgShp" presStyleIdx="2" presStyleCnt="3"/>
      <dgm:spPr/>
    </dgm:pt>
    <dgm:pt modelId="{F6B52FE3-E156-416E-B841-E8A21E63A3E1}" type="pres">
      <dgm:prSet presAssocID="{FEC31152-6D4E-478B-8FFF-22D06756C66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owser Window"/>
        </a:ext>
      </dgm:extLst>
    </dgm:pt>
    <dgm:pt modelId="{8B071FF2-55A1-4529-8DD0-249A439F5881}" type="pres">
      <dgm:prSet presAssocID="{FEC31152-6D4E-478B-8FFF-22D06756C667}" presName="spaceRect" presStyleCnt="0"/>
      <dgm:spPr/>
    </dgm:pt>
    <dgm:pt modelId="{815B470E-38EB-44E6-A14D-2A63E7F06FB7}" type="pres">
      <dgm:prSet presAssocID="{FEC31152-6D4E-478B-8FFF-22D06756C66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5201933-DD8B-4B87-B38C-7BB659B21297}" type="presOf" srcId="{2B6DB335-5CF7-42AB-9040-38A9348DB2AD}" destId="{54D72906-E688-458D-BA92-3CF978AFEFA1}" srcOrd="0" destOrd="0" presId="urn:microsoft.com/office/officeart/2018/2/layout/IconVerticalSolidList"/>
    <dgm:cxn modelId="{69AA6C37-4F29-47EB-B017-EA10CBF07170}" type="presOf" srcId="{DD6E8808-5E2B-42A4-96CD-39C6E1F04645}" destId="{23A2869D-0963-42E0-A670-98A5FE0C3F00}" srcOrd="0" destOrd="0" presId="urn:microsoft.com/office/officeart/2018/2/layout/IconVerticalSolidList"/>
    <dgm:cxn modelId="{1C3D0B48-C79F-47B5-A90E-C99424326553}" type="presOf" srcId="{FEC31152-6D4E-478B-8FFF-22D06756C667}" destId="{815B470E-38EB-44E6-A14D-2A63E7F06FB7}" srcOrd="0" destOrd="0" presId="urn:microsoft.com/office/officeart/2018/2/layout/IconVerticalSolidList"/>
    <dgm:cxn modelId="{CA073AA1-BA26-472C-86EF-FA3012DB0423}" type="presOf" srcId="{BDFBEC60-86D9-476E-B7CD-9162B4373BEE}" destId="{9E18E04A-A9D9-4FDA-954C-A97DCDE2CB24}" srcOrd="0" destOrd="0" presId="urn:microsoft.com/office/officeart/2018/2/layout/IconVerticalSolidList"/>
    <dgm:cxn modelId="{DBE402A8-CF94-4698-AF2F-13B1F9E600B2}" srcId="{BDFBEC60-86D9-476E-B7CD-9162B4373BEE}" destId="{DD6E8808-5E2B-42A4-96CD-39C6E1F04645}" srcOrd="0" destOrd="0" parTransId="{CABB0A1F-D62A-44FE-89D5-D5BBE1C2AB56}" sibTransId="{E1965A4B-A994-49CA-998C-C9EB6C80B413}"/>
    <dgm:cxn modelId="{189C79C6-65C6-4EB1-A07F-F4FF68096981}" srcId="{BDFBEC60-86D9-476E-B7CD-9162B4373BEE}" destId="{FEC31152-6D4E-478B-8FFF-22D06756C667}" srcOrd="2" destOrd="0" parTransId="{39C1A17A-2D4C-43DE-AF44-974115A2F722}" sibTransId="{5EF6259B-7B1F-4EF0-AE3F-A14F0AC56B1B}"/>
    <dgm:cxn modelId="{1CC155C8-ADD0-4EDD-A02E-523F628A39C1}" srcId="{BDFBEC60-86D9-476E-B7CD-9162B4373BEE}" destId="{2B6DB335-5CF7-42AB-9040-38A9348DB2AD}" srcOrd="1" destOrd="0" parTransId="{01DF4794-8769-432A-9CE7-D6BF2452C57E}" sibTransId="{1B8A7C7A-5DE3-4535-90B8-B5D62C8E7D3F}"/>
    <dgm:cxn modelId="{A3534573-1032-45EB-B8E6-C6BD9664C8CA}" type="presParOf" srcId="{9E18E04A-A9D9-4FDA-954C-A97DCDE2CB24}" destId="{E025108F-5EA8-4AB3-ADDB-808BC27C5C8C}" srcOrd="0" destOrd="0" presId="urn:microsoft.com/office/officeart/2018/2/layout/IconVerticalSolidList"/>
    <dgm:cxn modelId="{B4F87DE2-E8C0-4ED9-B8E0-10B326438A23}" type="presParOf" srcId="{E025108F-5EA8-4AB3-ADDB-808BC27C5C8C}" destId="{357BC9E3-B2AE-4CC6-865C-3F04F1F8BE74}" srcOrd="0" destOrd="0" presId="urn:microsoft.com/office/officeart/2018/2/layout/IconVerticalSolidList"/>
    <dgm:cxn modelId="{28EC73CC-AA94-4D69-B977-A3ECEB9B1795}" type="presParOf" srcId="{E025108F-5EA8-4AB3-ADDB-808BC27C5C8C}" destId="{2B80D3B1-C035-40D6-84D4-669F9F49E1E0}" srcOrd="1" destOrd="0" presId="urn:microsoft.com/office/officeart/2018/2/layout/IconVerticalSolidList"/>
    <dgm:cxn modelId="{10B86EDC-60B0-48AA-9C2C-2919574AA16A}" type="presParOf" srcId="{E025108F-5EA8-4AB3-ADDB-808BC27C5C8C}" destId="{DCA56897-2087-4C85-9853-DD6D319EB828}" srcOrd="2" destOrd="0" presId="urn:microsoft.com/office/officeart/2018/2/layout/IconVerticalSolidList"/>
    <dgm:cxn modelId="{C12A213B-7188-4583-8A00-A60C38E806A8}" type="presParOf" srcId="{E025108F-5EA8-4AB3-ADDB-808BC27C5C8C}" destId="{23A2869D-0963-42E0-A670-98A5FE0C3F00}" srcOrd="3" destOrd="0" presId="urn:microsoft.com/office/officeart/2018/2/layout/IconVerticalSolidList"/>
    <dgm:cxn modelId="{DC89BE6A-24D5-443E-A90D-CF8DD9F12D9C}" type="presParOf" srcId="{9E18E04A-A9D9-4FDA-954C-A97DCDE2CB24}" destId="{ECD1D588-49BC-4196-A734-4F4D4FE240B7}" srcOrd="1" destOrd="0" presId="urn:microsoft.com/office/officeart/2018/2/layout/IconVerticalSolidList"/>
    <dgm:cxn modelId="{5BC23ECC-58D3-4203-87E1-42F698F2BC81}" type="presParOf" srcId="{9E18E04A-A9D9-4FDA-954C-A97DCDE2CB24}" destId="{2C3B9434-2770-420F-BB10-DF03313BAA7E}" srcOrd="2" destOrd="0" presId="urn:microsoft.com/office/officeart/2018/2/layout/IconVerticalSolidList"/>
    <dgm:cxn modelId="{1E0C3557-CC75-422C-ABD1-19AC8A300936}" type="presParOf" srcId="{2C3B9434-2770-420F-BB10-DF03313BAA7E}" destId="{1804CF8E-9356-4253-B320-BFB4D9F648F0}" srcOrd="0" destOrd="0" presId="urn:microsoft.com/office/officeart/2018/2/layout/IconVerticalSolidList"/>
    <dgm:cxn modelId="{1E7A2E58-2A7E-455C-BBF7-0F77CF7C827E}" type="presParOf" srcId="{2C3B9434-2770-420F-BB10-DF03313BAA7E}" destId="{29C8EEBD-40F0-4E73-8DC7-D05A2623E778}" srcOrd="1" destOrd="0" presId="urn:microsoft.com/office/officeart/2018/2/layout/IconVerticalSolidList"/>
    <dgm:cxn modelId="{E6A9EFD9-C6BA-4987-B16F-39199F720EEC}" type="presParOf" srcId="{2C3B9434-2770-420F-BB10-DF03313BAA7E}" destId="{D98DD021-649D-4FB2-81BB-0079BCA3E019}" srcOrd="2" destOrd="0" presId="urn:microsoft.com/office/officeart/2018/2/layout/IconVerticalSolidList"/>
    <dgm:cxn modelId="{2439735E-D027-4195-B1F4-36BD08E115F7}" type="presParOf" srcId="{2C3B9434-2770-420F-BB10-DF03313BAA7E}" destId="{54D72906-E688-458D-BA92-3CF978AFEFA1}" srcOrd="3" destOrd="0" presId="urn:microsoft.com/office/officeart/2018/2/layout/IconVerticalSolidList"/>
    <dgm:cxn modelId="{BBAA62F3-664C-42B6-8229-A64431D29F6B}" type="presParOf" srcId="{9E18E04A-A9D9-4FDA-954C-A97DCDE2CB24}" destId="{6C54F932-E5E2-4CB2-86C9-1530C664F520}" srcOrd="3" destOrd="0" presId="urn:microsoft.com/office/officeart/2018/2/layout/IconVerticalSolidList"/>
    <dgm:cxn modelId="{4A54F196-CD8B-4DFE-89FE-FC9DD5A4E447}" type="presParOf" srcId="{9E18E04A-A9D9-4FDA-954C-A97DCDE2CB24}" destId="{D08E2E73-34FF-4B49-AF29-A7B927AC91F2}" srcOrd="4" destOrd="0" presId="urn:microsoft.com/office/officeart/2018/2/layout/IconVerticalSolidList"/>
    <dgm:cxn modelId="{4F45F7A5-F1A7-4A1E-AB5C-D6E80E757A78}" type="presParOf" srcId="{D08E2E73-34FF-4B49-AF29-A7B927AC91F2}" destId="{38611210-53D2-414E-BC85-2B474C37FB3A}" srcOrd="0" destOrd="0" presId="urn:microsoft.com/office/officeart/2018/2/layout/IconVerticalSolidList"/>
    <dgm:cxn modelId="{F3F0FCD1-9DEE-4CA0-9AB6-6FCFD060FBE1}" type="presParOf" srcId="{D08E2E73-34FF-4B49-AF29-A7B927AC91F2}" destId="{F6B52FE3-E156-416E-B841-E8A21E63A3E1}" srcOrd="1" destOrd="0" presId="urn:microsoft.com/office/officeart/2018/2/layout/IconVerticalSolidList"/>
    <dgm:cxn modelId="{8CF1CA41-5106-4567-AA63-8E0EB5719F5F}" type="presParOf" srcId="{D08E2E73-34FF-4B49-AF29-A7B927AC91F2}" destId="{8B071FF2-55A1-4529-8DD0-249A439F5881}" srcOrd="2" destOrd="0" presId="urn:microsoft.com/office/officeart/2018/2/layout/IconVerticalSolidList"/>
    <dgm:cxn modelId="{FDBFB200-0DC8-4F89-A068-6A4A14963ED2}" type="presParOf" srcId="{D08E2E73-34FF-4B49-AF29-A7B927AC91F2}" destId="{815B470E-38EB-44E6-A14D-2A63E7F06F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DBD43D-E1E8-429A-B4A1-640CD7A82A92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B24670-ADF7-41D6-AC86-4E94DA4D6F70}">
      <dgm:prSet/>
      <dgm:spPr/>
      <dgm:t>
        <a:bodyPr/>
        <a:lstStyle/>
        <a:p>
          <a:pPr>
            <a:lnSpc>
              <a:spcPct val="100000"/>
            </a:lnSpc>
          </a:pPr>
          <a:r>
            <a:rPr lang="tr-TR"/>
            <a:t>bursaodm.meb.gov.tr</a:t>
          </a:r>
          <a:endParaRPr lang="en-US"/>
        </a:p>
      </dgm:t>
    </dgm:pt>
    <dgm:pt modelId="{21806494-6A01-4670-9810-4AF9D4E349AC}" type="parTrans" cxnId="{9CE10309-B5B3-4060-B813-157D0573D034}">
      <dgm:prSet/>
      <dgm:spPr/>
      <dgm:t>
        <a:bodyPr/>
        <a:lstStyle/>
        <a:p>
          <a:endParaRPr lang="en-US"/>
        </a:p>
      </dgm:t>
    </dgm:pt>
    <dgm:pt modelId="{06C89CD3-A994-4A45-86C5-9B4214EAE9AF}" type="sibTrans" cxnId="{9CE10309-B5B3-4060-B813-157D0573D034}">
      <dgm:prSet/>
      <dgm:spPr/>
      <dgm:t>
        <a:bodyPr/>
        <a:lstStyle/>
        <a:p>
          <a:endParaRPr lang="en-US"/>
        </a:p>
      </dgm:t>
    </dgm:pt>
    <dgm:pt modelId="{0E7D886F-867A-4C3C-9096-D138CE048C42}">
      <dgm:prSet/>
      <dgm:spPr/>
      <dgm:t>
        <a:bodyPr/>
        <a:lstStyle/>
        <a:p>
          <a:pPr>
            <a:lnSpc>
              <a:spcPct val="100000"/>
            </a:lnSpc>
          </a:pPr>
          <a:r>
            <a:rPr lang="tr-TR">
              <a:hlinkClick xmlns:r="http://schemas.openxmlformats.org/officeDocument/2006/relationships" r:id="rId1"/>
            </a:rPr>
            <a:t>odm16@meb.gov.tr</a:t>
          </a:r>
          <a:endParaRPr lang="en-US"/>
        </a:p>
      </dgm:t>
    </dgm:pt>
    <dgm:pt modelId="{9918644D-9766-4645-92D4-C35F08BEE818}" type="parTrans" cxnId="{4AEEA7AA-AD39-40B2-B508-064201CCC531}">
      <dgm:prSet/>
      <dgm:spPr/>
      <dgm:t>
        <a:bodyPr/>
        <a:lstStyle/>
        <a:p>
          <a:endParaRPr lang="en-US"/>
        </a:p>
      </dgm:t>
    </dgm:pt>
    <dgm:pt modelId="{2B0F6897-C983-4135-AB93-A9E88937D78A}" type="sibTrans" cxnId="{4AEEA7AA-AD39-40B2-B508-064201CCC531}">
      <dgm:prSet/>
      <dgm:spPr/>
      <dgm:t>
        <a:bodyPr/>
        <a:lstStyle/>
        <a:p>
          <a:endParaRPr lang="en-US"/>
        </a:p>
      </dgm:t>
    </dgm:pt>
    <dgm:pt modelId="{25878BF3-106D-43C5-A872-6612BFDCA211}">
      <dgm:prSet/>
      <dgm:spPr/>
      <dgm:t>
        <a:bodyPr/>
        <a:lstStyle/>
        <a:p>
          <a:pPr>
            <a:lnSpc>
              <a:spcPct val="100000"/>
            </a:lnSpc>
          </a:pPr>
          <a:r>
            <a:rPr lang="tr-TR" dirty="0"/>
            <a:t>Bağlarbaşı Mah. 2. Nilüfer Sokak </a:t>
          </a:r>
          <a:r>
            <a:rPr lang="tr-TR" dirty="0" err="1"/>
            <a:t>no</a:t>
          </a:r>
          <a:r>
            <a:rPr lang="tr-TR" dirty="0"/>
            <a:t>: 43 Osmangazi Bursa</a:t>
          </a:r>
          <a:endParaRPr lang="en-US" dirty="0"/>
        </a:p>
      </dgm:t>
    </dgm:pt>
    <dgm:pt modelId="{44BD5C76-29DE-4649-A266-4A83B9A9933B}" type="parTrans" cxnId="{004D7BEF-2F2D-4F87-B6F9-65B1F80426BA}">
      <dgm:prSet/>
      <dgm:spPr/>
      <dgm:t>
        <a:bodyPr/>
        <a:lstStyle/>
        <a:p>
          <a:endParaRPr lang="en-US"/>
        </a:p>
      </dgm:t>
    </dgm:pt>
    <dgm:pt modelId="{017EEA68-6191-41DB-9F0D-D594C9C1D912}" type="sibTrans" cxnId="{004D7BEF-2F2D-4F87-B6F9-65B1F80426BA}">
      <dgm:prSet/>
      <dgm:spPr/>
      <dgm:t>
        <a:bodyPr/>
        <a:lstStyle/>
        <a:p>
          <a:endParaRPr lang="en-US"/>
        </a:p>
      </dgm:t>
    </dgm:pt>
    <dgm:pt modelId="{F7EE65BB-C75F-44D8-9DE0-EED1809FBA18}" type="pres">
      <dgm:prSet presAssocID="{CEDBD43D-E1E8-429A-B4A1-640CD7A82A92}" presName="root" presStyleCnt="0">
        <dgm:presLayoutVars>
          <dgm:dir/>
          <dgm:resizeHandles val="exact"/>
        </dgm:presLayoutVars>
      </dgm:prSet>
      <dgm:spPr/>
    </dgm:pt>
    <dgm:pt modelId="{F7C8882E-8A61-40E2-AA21-6B661CDD0F10}" type="pres">
      <dgm:prSet presAssocID="{4AB24670-ADF7-41D6-AC86-4E94DA4D6F70}" presName="compNode" presStyleCnt="0"/>
      <dgm:spPr/>
    </dgm:pt>
    <dgm:pt modelId="{243719BB-E4DE-431A-93BD-8207398025AB}" type="pres">
      <dgm:prSet presAssocID="{4AB24670-ADF7-41D6-AC86-4E94DA4D6F70}" presName="bgRect" presStyleLbl="bgShp" presStyleIdx="0" presStyleCnt="3"/>
      <dgm:spPr>
        <a:solidFill>
          <a:schemeClr val="bg1">
            <a:lumMod val="95000"/>
          </a:schemeClr>
        </a:solidFill>
      </dgm:spPr>
    </dgm:pt>
    <dgm:pt modelId="{2C21B2F2-0C6F-408D-A445-CFB80DEB1627}" type="pres">
      <dgm:prSet presAssocID="{4AB24670-ADF7-41D6-AC86-4E94DA4D6F70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nternet düz dolguyla"/>
        </a:ext>
      </dgm:extLst>
    </dgm:pt>
    <dgm:pt modelId="{E2013861-9E87-4C05-ABF9-1DC58EB17764}" type="pres">
      <dgm:prSet presAssocID="{4AB24670-ADF7-41D6-AC86-4E94DA4D6F70}" presName="spaceRect" presStyleCnt="0"/>
      <dgm:spPr/>
    </dgm:pt>
    <dgm:pt modelId="{C3033FE9-89B1-450F-97B3-B5B0430EE803}" type="pres">
      <dgm:prSet presAssocID="{4AB24670-ADF7-41D6-AC86-4E94DA4D6F70}" presName="parTx" presStyleLbl="revTx" presStyleIdx="0" presStyleCnt="3">
        <dgm:presLayoutVars>
          <dgm:chMax val="0"/>
          <dgm:chPref val="0"/>
        </dgm:presLayoutVars>
      </dgm:prSet>
      <dgm:spPr/>
    </dgm:pt>
    <dgm:pt modelId="{3A586372-71B7-4824-B57F-C3005D686C7D}" type="pres">
      <dgm:prSet presAssocID="{06C89CD3-A994-4A45-86C5-9B4214EAE9AF}" presName="sibTrans" presStyleCnt="0"/>
      <dgm:spPr/>
    </dgm:pt>
    <dgm:pt modelId="{5BAF3759-E6D9-4B07-A703-C7847A100372}" type="pres">
      <dgm:prSet presAssocID="{0E7D886F-867A-4C3C-9096-D138CE048C42}" presName="compNode" presStyleCnt="0"/>
      <dgm:spPr/>
    </dgm:pt>
    <dgm:pt modelId="{F8406C83-7B13-414D-BCCB-367FC9754756}" type="pres">
      <dgm:prSet presAssocID="{0E7D886F-867A-4C3C-9096-D138CE048C42}" presName="bgRect" presStyleLbl="bgShp" presStyleIdx="1" presStyleCnt="3"/>
      <dgm:spPr>
        <a:solidFill>
          <a:schemeClr val="bg1">
            <a:lumMod val="95000"/>
          </a:schemeClr>
        </a:solidFill>
      </dgm:spPr>
    </dgm:pt>
    <dgm:pt modelId="{992A798D-D32B-4341-9238-EA41C4524FC2}" type="pres">
      <dgm:prSet presAssocID="{0E7D886F-867A-4C3C-9096-D138CE048C42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-posta"/>
        </a:ext>
      </dgm:extLst>
    </dgm:pt>
    <dgm:pt modelId="{62D1DE3F-20B9-4295-BFA9-75479F53A589}" type="pres">
      <dgm:prSet presAssocID="{0E7D886F-867A-4C3C-9096-D138CE048C42}" presName="spaceRect" presStyleCnt="0"/>
      <dgm:spPr/>
    </dgm:pt>
    <dgm:pt modelId="{0460EC5A-21FC-4828-B72F-D1A5040C121C}" type="pres">
      <dgm:prSet presAssocID="{0E7D886F-867A-4C3C-9096-D138CE048C42}" presName="parTx" presStyleLbl="revTx" presStyleIdx="1" presStyleCnt="3">
        <dgm:presLayoutVars>
          <dgm:chMax val="0"/>
          <dgm:chPref val="0"/>
        </dgm:presLayoutVars>
      </dgm:prSet>
      <dgm:spPr/>
    </dgm:pt>
    <dgm:pt modelId="{AC4B3CF8-7213-47F2-8E6B-4A550A5D0851}" type="pres">
      <dgm:prSet presAssocID="{2B0F6897-C983-4135-AB93-A9E88937D78A}" presName="sibTrans" presStyleCnt="0"/>
      <dgm:spPr/>
    </dgm:pt>
    <dgm:pt modelId="{752D5044-B8AC-4190-86EC-2E330AF56834}" type="pres">
      <dgm:prSet presAssocID="{25878BF3-106D-43C5-A872-6612BFDCA211}" presName="compNode" presStyleCnt="0"/>
      <dgm:spPr/>
    </dgm:pt>
    <dgm:pt modelId="{A1EB56E9-AA6D-4974-A24F-48844020B0F0}" type="pres">
      <dgm:prSet presAssocID="{25878BF3-106D-43C5-A872-6612BFDCA211}" presName="bgRect" presStyleLbl="bgShp" presStyleIdx="2" presStyleCnt="3"/>
      <dgm:spPr>
        <a:solidFill>
          <a:schemeClr val="bg1">
            <a:lumMod val="95000"/>
          </a:schemeClr>
        </a:solidFill>
      </dgm:spPr>
    </dgm:pt>
    <dgm:pt modelId="{586C30E1-2FC1-42FC-9CB2-087F2A3FF6BD}" type="pres">
      <dgm:prSet presAssocID="{25878BF3-106D-43C5-A872-6612BFDCA211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İğneli harita düz dolguyla"/>
        </a:ext>
      </dgm:extLst>
    </dgm:pt>
    <dgm:pt modelId="{6D62F7ED-E819-422D-BF10-6C304DC79D85}" type="pres">
      <dgm:prSet presAssocID="{25878BF3-106D-43C5-A872-6612BFDCA211}" presName="spaceRect" presStyleCnt="0"/>
      <dgm:spPr/>
    </dgm:pt>
    <dgm:pt modelId="{CB465187-C475-4F0B-B8B2-0D74320C4AEC}" type="pres">
      <dgm:prSet presAssocID="{25878BF3-106D-43C5-A872-6612BFDCA21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CE10309-B5B3-4060-B813-157D0573D034}" srcId="{CEDBD43D-E1E8-429A-B4A1-640CD7A82A92}" destId="{4AB24670-ADF7-41D6-AC86-4E94DA4D6F70}" srcOrd="0" destOrd="0" parTransId="{21806494-6A01-4670-9810-4AF9D4E349AC}" sibTransId="{06C89CD3-A994-4A45-86C5-9B4214EAE9AF}"/>
    <dgm:cxn modelId="{7196A658-E8DB-4BDC-87BD-9BFD7E0FB71B}" type="presOf" srcId="{25878BF3-106D-43C5-A872-6612BFDCA211}" destId="{CB465187-C475-4F0B-B8B2-0D74320C4AEC}" srcOrd="0" destOrd="0" presId="urn:microsoft.com/office/officeart/2018/2/layout/IconVerticalSolidList"/>
    <dgm:cxn modelId="{B974209B-E1CB-4005-9593-1FF4173980D0}" type="presOf" srcId="{4AB24670-ADF7-41D6-AC86-4E94DA4D6F70}" destId="{C3033FE9-89B1-450F-97B3-B5B0430EE803}" srcOrd="0" destOrd="0" presId="urn:microsoft.com/office/officeart/2018/2/layout/IconVerticalSolidList"/>
    <dgm:cxn modelId="{10DF9B9B-1AF3-4AC3-8212-F2BAE28EC227}" type="presOf" srcId="{CEDBD43D-E1E8-429A-B4A1-640CD7A82A92}" destId="{F7EE65BB-C75F-44D8-9DE0-EED1809FBA18}" srcOrd="0" destOrd="0" presId="urn:microsoft.com/office/officeart/2018/2/layout/IconVerticalSolidList"/>
    <dgm:cxn modelId="{4AEEA7AA-AD39-40B2-B508-064201CCC531}" srcId="{CEDBD43D-E1E8-429A-B4A1-640CD7A82A92}" destId="{0E7D886F-867A-4C3C-9096-D138CE048C42}" srcOrd="1" destOrd="0" parTransId="{9918644D-9766-4645-92D4-C35F08BEE818}" sibTransId="{2B0F6897-C983-4135-AB93-A9E88937D78A}"/>
    <dgm:cxn modelId="{7AF91BBD-F50C-4F9A-8018-DD7B597958B6}" type="presOf" srcId="{0E7D886F-867A-4C3C-9096-D138CE048C42}" destId="{0460EC5A-21FC-4828-B72F-D1A5040C121C}" srcOrd="0" destOrd="0" presId="urn:microsoft.com/office/officeart/2018/2/layout/IconVerticalSolidList"/>
    <dgm:cxn modelId="{004D7BEF-2F2D-4F87-B6F9-65B1F80426BA}" srcId="{CEDBD43D-E1E8-429A-B4A1-640CD7A82A92}" destId="{25878BF3-106D-43C5-A872-6612BFDCA211}" srcOrd="2" destOrd="0" parTransId="{44BD5C76-29DE-4649-A266-4A83B9A9933B}" sibTransId="{017EEA68-6191-41DB-9F0D-D594C9C1D912}"/>
    <dgm:cxn modelId="{E8C70FE6-D87F-4D64-AE80-491995A56CAE}" type="presParOf" srcId="{F7EE65BB-C75F-44D8-9DE0-EED1809FBA18}" destId="{F7C8882E-8A61-40E2-AA21-6B661CDD0F10}" srcOrd="0" destOrd="0" presId="urn:microsoft.com/office/officeart/2018/2/layout/IconVerticalSolidList"/>
    <dgm:cxn modelId="{B132FB40-910D-42C3-8DD2-AED4B6B659E9}" type="presParOf" srcId="{F7C8882E-8A61-40E2-AA21-6B661CDD0F10}" destId="{243719BB-E4DE-431A-93BD-8207398025AB}" srcOrd="0" destOrd="0" presId="urn:microsoft.com/office/officeart/2018/2/layout/IconVerticalSolidList"/>
    <dgm:cxn modelId="{5AD1F466-DE0A-4E58-990F-8166CC23134B}" type="presParOf" srcId="{F7C8882E-8A61-40E2-AA21-6B661CDD0F10}" destId="{2C21B2F2-0C6F-408D-A445-CFB80DEB1627}" srcOrd="1" destOrd="0" presId="urn:microsoft.com/office/officeart/2018/2/layout/IconVerticalSolidList"/>
    <dgm:cxn modelId="{891D692E-051A-451C-B690-093941F7BF8F}" type="presParOf" srcId="{F7C8882E-8A61-40E2-AA21-6B661CDD0F10}" destId="{E2013861-9E87-4C05-ABF9-1DC58EB17764}" srcOrd="2" destOrd="0" presId="urn:microsoft.com/office/officeart/2018/2/layout/IconVerticalSolidList"/>
    <dgm:cxn modelId="{CC712D35-17C1-41F3-BE73-FBF0A2AB0311}" type="presParOf" srcId="{F7C8882E-8A61-40E2-AA21-6B661CDD0F10}" destId="{C3033FE9-89B1-450F-97B3-B5B0430EE803}" srcOrd="3" destOrd="0" presId="urn:microsoft.com/office/officeart/2018/2/layout/IconVerticalSolidList"/>
    <dgm:cxn modelId="{0D5F63E1-ABC0-4AFB-9C7E-A374A392B732}" type="presParOf" srcId="{F7EE65BB-C75F-44D8-9DE0-EED1809FBA18}" destId="{3A586372-71B7-4824-B57F-C3005D686C7D}" srcOrd="1" destOrd="0" presId="urn:microsoft.com/office/officeart/2018/2/layout/IconVerticalSolidList"/>
    <dgm:cxn modelId="{BBD400B1-3BEA-48BD-8CDB-E9D9058E3302}" type="presParOf" srcId="{F7EE65BB-C75F-44D8-9DE0-EED1809FBA18}" destId="{5BAF3759-E6D9-4B07-A703-C7847A100372}" srcOrd="2" destOrd="0" presId="urn:microsoft.com/office/officeart/2018/2/layout/IconVerticalSolidList"/>
    <dgm:cxn modelId="{10A353A8-9A96-4F06-92DB-97783B5DD0E9}" type="presParOf" srcId="{5BAF3759-E6D9-4B07-A703-C7847A100372}" destId="{F8406C83-7B13-414D-BCCB-367FC9754756}" srcOrd="0" destOrd="0" presId="urn:microsoft.com/office/officeart/2018/2/layout/IconVerticalSolidList"/>
    <dgm:cxn modelId="{DBAF152A-CFE6-46D3-BA02-AD7DEF31764E}" type="presParOf" srcId="{5BAF3759-E6D9-4B07-A703-C7847A100372}" destId="{992A798D-D32B-4341-9238-EA41C4524FC2}" srcOrd="1" destOrd="0" presId="urn:microsoft.com/office/officeart/2018/2/layout/IconVerticalSolidList"/>
    <dgm:cxn modelId="{7C32ACD3-3887-4020-82B4-92A6C7959285}" type="presParOf" srcId="{5BAF3759-E6D9-4B07-A703-C7847A100372}" destId="{62D1DE3F-20B9-4295-BFA9-75479F53A589}" srcOrd="2" destOrd="0" presId="urn:microsoft.com/office/officeart/2018/2/layout/IconVerticalSolidList"/>
    <dgm:cxn modelId="{1FFA1425-97C7-4747-A5E4-2AF7236A449C}" type="presParOf" srcId="{5BAF3759-E6D9-4B07-A703-C7847A100372}" destId="{0460EC5A-21FC-4828-B72F-D1A5040C121C}" srcOrd="3" destOrd="0" presId="urn:microsoft.com/office/officeart/2018/2/layout/IconVerticalSolidList"/>
    <dgm:cxn modelId="{ACF39C8A-13F7-430E-9201-5751C2E5D773}" type="presParOf" srcId="{F7EE65BB-C75F-44D8-9DE0-EED1809FBA18}" destId="{AC4B3CF8-7213-47F2-8E6B-4A550A5D0851}" srcOrd="3" destOrd="0" presId="urn:microsoft.com/office/officeart/2018/2/layout/IconVerticalSolidList"/>
    <dgm:cxn modelId="{2BD69A4B-4B55-4EB0-8525-3F4E38047936}" type="presParOf" srcId="{F7EE65BB-C75F-44D8-9DE0-EED1809FBA18}" destId="{752D5044-B8AC-4190-86EC-2E330AF56834}" srcOrd="4" destOrd="0" presId="urn:microsoft.com/office/officeart/2018/2/layout/IconVerticalSolidList"/>
    <dgm:cxn modelId="{99DA6C91-A548-4CBF-8957-E1188588E9D6}" type="presParOf" srcId="{752D5044-B8AC-4190-86EC-2E330AF56834}" destId="{A1EB56E9-AA6D-4974-A24F-48844020B0F0}" srcOrd="0" destOrd="0" presId="urn:microsoft.com/office/officeart/2018/2/layout/IconVerticalSolidList"/>
    <dgm:cxn modelId="{C65C93B4-3E22-4D61-B830-95F300F3782C}" type="presParOf" srcId="{752D5044-B8AC-4190-86EC-2E330AF56834}" destId="{586C30E1-2FC1-42FC-9CB2-087F2A3FF6BD}" srcOrd="1" destOrd="0" presId="urn:microsoft.com/office/officeart/2018/2/layout/IconVerticalSolidList"/>
    <dgm:cxn modelId="{9812A24A-31E0-433D-9FD5-08A75B790CAE}" type="presParOf" srcId="{752D5044-B8AC-4190-86EC-2E330AF56834}" destId="{6D62F7ED-E819-422D-BF10-6C304DC79D85}" srcOrd="2" destOrd="0" presId="urn:microsoft.com/office/officeart/2018/2/layout/IconVerticalSolidList"/>
    <dgm:cxn modelId="{0491F7B9-9404-4CEE-B699-1EC7D4B3DF7C}" type="presParOf" srcId="{752D5044-B8AC-4190-86EC-2E330AF56834}" destId="{CB465187-C475-4F0B-B8B2-0D74320C4AE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0BABFF-8337-463E-9FE5-7D0EF08D19E2}">
      <dsp:nvSpPr>
        <dsp:cNvPr id="0" name=""/>
        <dsp:cNvSpPr/>
      </dsp:nvSpPr>
      <dsp:spPr>
        <a:xfrm>
          <a:off x="0" y="110668"/>
          <a:ext cx="3856434" cy="8138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Gözlemler</a:t>
          </a:r>
          <a:endParaRPr lang="en-US" sz="2100" kern="1200"/>
        </a:p>
      </dsp:txBody>
      <dsp:txXfrm>
        <a:off x="39730" y="150398"/>
        <a:ext cx="3776974" cy="734421"/>
      </dsp:txXfrm>
    </dsp:sp>
    <dsp:sp modelId="{FEAEB19C-32AF-4C07-AC71-0AAE4FFF9E9F}">
      <dsp:nvSpPr>
        <dsp:cNvPr id="0" name=""/>
        <dsp:cNvSpPr/>
      </dsp:nvSpPr>
      <dsp:spPr>
        <a:xfrm>
          <a:off x="0" y="985029"/>
          <a:ext cx="3856434" cy="813881"/>
        </a:xfrm>
        <a:prstGeom prst="roundRect">
          <a:avLst/>
        </a:prstGeom>
        <a:solidFill>
          <a:schemeClr val="accent2">
            <a:hueOff val="381558"/>
            <a:satOff val="-8706"/>
            <a:lumOff val="3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Mülakatlar</a:t>
          </a:r>
          <a:endParaRPr lang="en-US" sz="2100" kern="1200"/>
        </a:p>
      </dsp:txBody>
      <dsp:txXfrm>
        <a:off x="39730" y="1024759"/>
        <a:ext cx="3776974" cy="734421"/>
      </dsp:txXfrm>
    </dsp:sp>
    <dsp:sp modelId="{FA4606E8-14B5-4766-A69C-BC0CB4F1AF96}">
      <dsp:nvSpPr>
        <dsp:cNvPr id="0" name=""/>
        <dsp:cNvSpPr/>
      </dsp:nvSpPr>
      <dsp:spPr>
        <a:xfrm>
          <a:off x="0" y="1859391"/>
          <a:ext cx="3856434" cy="813881"/>
        </a:xfrm>
        <a:prstGeom prst="roundRect">
          <a:avLst/>
        </a:prstGeom>
        <a:solidFill>
          <a:schemeClr val="accent2">
            <a:hueOff val="763116"/>
            <a:satOff val="-17411"/>
            <a:lumOff val="64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Anekdot Kayıtları</a:t>
          </a:r>
          <a:endParaRPr lang="en-US" sz="2100" kern="1200"/>
        </a:p>
      </dsp:txBody>
      <dsp:txXfrm>
        <a:off x="39730" y="1899121"/>
        <a:ext cx="3776974" cy="734421"/>
      </dsp:txXfrm>
    </dsp:sp>
    <dsp:sp modelId="{FF350B91-4ABC-463F-950A-71FC8036D993}">
      <dsp:nvSpPr>
        <dsp:cNvPr id="0" name=""/>
        <dsp:cNvSpPr/>
      </dsp:nvSpPr>
      <dsp:spPr>
        <a:xfrm>
          <a:off x="0" y="2733752"/>
          <a:ext cx="3856434" cy="813881"/>
        </a:xfrm>
        <a:prstGeom prst="roundRect">
          <a:avLst/>
        </a:prstGeom>
        <a:solidFill>
          <a:schemeClr val="accent2">
            <a:hueOff val="1144674"/>
            <a:satOff val="-26117"/>
            <a:lumOff val="9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Kontrol listeleri</a:t>
          </a:r>
          <a:endParaRPr lang="en-US" sz="2100" kern="1200"/>
        </a:p>
      </dsp:txBody>
      <dsp:txXfrm>
        <a:off x="39730" y="2773482"/>
        <a:ext cx="3776974" cy="734421"/>
      </dsp:txXfrm>
    </dsp:sp>
    <dsp:sp modelId="{4F662178-3C75-4917-AA1F-0D5DC1E1F8B1}">
      <dsp:nvSpPr>
        <dsp:cNvPr id="0" name=""/>
        <dsp:cNvSpPr/>
      </dsp:nvSpPr>
      <dsp:spPr>
        <a:xfrm>
          <a:off x="0" y="3608113"/>
          <a:ext cx="3856434" cy="813881"/>
        </a:xfrm>
        <a:prstGeom prst="roundRect">
          <a:avLst/>
        </a:prstGeom>
        <a:solidFill>
          <a:schemeClr val="accent2">
            <a:hueOff val="1526231"/>
            <a:satOff val="-34822"/>
            <a:lumOff val="12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Derecelendirme Ölçekleri (Rubrikler)</a:t>
          </a:r>
          <a:endParaRPr lang="en-US" sz="2100" kern="1200"/>
        </a:p>
      </dsp:txBody>
      <dsp:txXfrm>
        <a:off x="39730" y="3647843"/>
        <a:ext cx="3776974" cy="734421"/>
      </dsp:txXfrm>
    </dsp:sp>
    <dsp:sp modelId="{297918A3-E244-4349-B17A-FA2FC6A409D7}">
      <dsp:nvSpPr>
        <dsp:cNvPr id="0" name=""/>
        <dsp:cNvSpPr/>
      </dsp:nvSpPr>
      <dsp:spPr>
        <a:xfrm>
          <a:off x="0" y="4482475"/>
          <a:ext cx="3856434" cy="813881"/>
        </a:xfrm>
        <a:prstGeom prst="roundRect">
          <a:avLst/>
        </a:prstGeom>
        <a:solidFill>
          <a:schemeClr val="accent2">
            <a:hueOff val="1907789"/>
            <a:satOff val="-43528"/>
            <a:lumOff val="1607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Öğrenci seçki dosyaları (Portfolyo)</a:t>
          </a:r>
          <a:endParaRPr lang="en-US" sz="2100" kern="1200"/>
        </a:p>
      </dsp:txBody>
      <dsp:txXfrm>
        <a:off x="39730" y="4522205"/>
        <a:ext cx="3776974" cy="734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BC9E3-B2AE-4CC6-865C-3F04F1F8BE74}">
      <dsp:nvSpPr>
        <dsp:cNvPr id="0" name=""/>
        <dsp:cNvSpPr/>
      </dsp:nvSpPr>
      <dsp:spPr>
        <a:xfrm>
          <a:off x="0" y="441"/>
          <a:ext cx="7543800" cy="103341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80D3B1-C035-40D6-84D4-669F9F49E1E0}">
      <dsp:nvSpPr>
        <dsp:cNvPr id="0" name=""/>
        <dsp:cNvSpPr/>
      </dsp:nvSpPr>
      <dsp:spPr>
        <a:xfrm>
          <a:off x="312608" y="232960"/>
          <a:ext cx="568379" cy="5683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A2869D-0963-42E0-A670-98A5FE0C3F00}">
      <dsp:nvSpPr>
        <dsp:cNvPr id="0" name=""/>
        <dsp:cNvSpPr/>
      </dsp:nvSpPr>
      <dsp:spPr>
        <a:xfrm>
          <a:off x="1193597" y="441"/>
          <a:ext cx="63502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Performansının düzeyi hakkında karar vermek için kişisel ya da kişiler arası kriter koymada öğrencilere fırsatlar sunar. </a:t>
          </a:r>
          <a:endParaRPr lang="en-US" sz="2000" kern="1200"/>
        </a:p>
      </dsp:txBody>
      <dsp:txXfrm>
        <a:off x="1193597" y="441"/>
        <a:ext cx="6350202" cy="1033417"/>
      </dsp:txXfrm>
    </dsp:sp>
    <dsp:sp modelId="{1804CF8E-9356-4253-B320-BFB4D9F648F0}">
      <dsp:nvSpPr>
        <dsp:cNvPr id="0" name=""/>
        <dsp:cNvSpPr/>
      </dsp:nvSpPr>
      <dsp:spPr>
        <a:xfrm>
          <a:off x="0" y="1292213"/>
          <a:ext cx="7543800" cy="10334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C8EEBD-40F0-4E73-8DC7-D05A2623E778}">
      <dsp:nvSpPr>
        <dsp:cNvPr id="0" name=""/>
        <dsp:cNvSpPr/>
      </dsp:nvSpPr>
      <dsp:spPr>
        <a:xfrm>
          <a:off x="312608" y="1524732"/>
          <a:ext cx="568379" cy="5683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D72906-E688-458D-BA92-3CF978AFEFA1}">
      <dsp:nvSpPr>
        <dsp:cNvPr id="0" name=""/>
        <dsp:cNvSpPr/>
      </dsp:nvSpPr>
      <dsp:spPr>
        <a:xfrm>
          <a:off x="1193597" y="1292213"/>
          <a:ext cx="63502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Kendini değerlendirmeyle öğrencinin motivasyonunun yükselmesine fırsat verir. </a:t>
          </a:r>
          <a:endParaRPr lang="en-US" sz="2000" kern="1200"/>
        </a:p>
      </dsp:txBody>
      <dsp:txXfrm>
        <a:off x="1193597" y="1292213"/>
        <a:ext cx="6350202" cy="1033417"/>
      </dsp:txXfrm>
    </dsp:sp>
    <dsp:sp modelId="{38611210-53D2-414E-BC85-2B474C37FB3A}">
      <dsp:nvSpPr>
        <dsp:cNvPr id="0" name=""/>
        <dsp:cNvSpPr/>
      </dsp:nvSpPr>
      <dsp:spPr>
        <a:xfrm>
          <a:off x="0" y="2583985"/>
          <a:ext cx="7543800" cy="10334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52FE3-E156-416E-B841-E8A21E63A3E1}">
      <dsp:nvSpPr>
        <dsp:cNvPr id="0" name=""/>
        <dsp:cNvSpPr/>
      </dsp:nvSpPr>
      <dsp:spPr>
        <a:xfrm>
          <a:off x="312608" y="2816504"/>
          <a:ext cx="568379" cy="5683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B470E-38EB-44E6-A14D-2A63E7F06FB7}">
      <dsp:nvSpPr>
        <dsp:cNvPr id="0" name=""/>
        <dsp:cNvSpPr/>
      </dsp:nvSpPr>
      <dsp:spPr>
        <a:xfrm>
          <a:off x="1193597" y="2583985"/>
          <a:ext cx="6350202" cy="10334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370" tIns="109370" rIns="109370" bIns="10937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Öğrencilerin değişik durumlarda davranışlarını kontrol altına almalarını sağlar. </a:t>
          </a:r>
          <a:endParaRPr lang="en-US" sz="2000" kern="1200"/>
        </a:p>
      </dsp:txBody>
      <dsp:txXfrm>
        <a:off x="1193597" y="2583985"/>
        <a:ext cx="6350202" cy="10334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719BB-E4DE-431A-93BD-8207398025AB}">
      <dsp:nvSpPr>
        <dsp:cNvPr id="0" name=""/>
        <dsp:cNvSpPr/>
      </dsp:nvSpPr>
      <dsp:spPr>
        <a:xfrm>
          <a:off x="0" y="510"/>
          <a:ext cx="4469606" cy="119494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1B2F2-0C6F-408D-A445-CFB80DEB1627}">
      <dsp:nvSpPr>
        <dsp:cNvPr id="0" name=""/>
        <dsp:cNvSpPr/>
      </dsp:nvSpPr>
      <dsp:spPr>
        <a:xfrm>
          <a:off x="361471" y="269373"/>
          <a:ext cx="657220" cy="657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33FE9-89B1-450F-97B3-B5B0430EE803}">
      <dsp:nvSpPr>
        <dsp:cNvPr id="0" name=""/>
        <dsp:cNvSpPr/>
      </dsp:nvSpPr>
      <dsp:spPr>
        <a:xfrm>
          <a:off x="1380163" y="510"/>
          <a:ext cx="3089442" cy="119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5" tIns="126465" rIns="126465" bIns="1264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bursaodm.meb.gov.tr</a:t>
          </a:r>
          <a:endParaRPr lang="en-US" sz="2100" kern="1200"/>
        </a:p>
      </dsp:txBody>
      <dsp:txXfrm>
        <a:off x="1380163" y="510"/>
        <a:ext cx="3089442" cy="1194947"/>
      </dsp:txXfrm>
    </dsp:sp>
    <dsp:sp modelId="{F8406C83-7B13-414D-BCCB-367FC9754756}">
      <dsp:nvSpPr>
        <dsp:cNvPr id="0" name=""/>
        <dsp:cNvSpPr/>
      </dsp:nvSpPr>
      <dsp:spPr>
        <a:xfrm>
          <a:off x="0" y="1494194"/>
          <a:ext cx="4469606" cy="119494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2A798D-D32B-4341-9238-EA41C4524FC2}">
      <dsp:nvSpPr>
        <dsp:cNvPr id="0" name=""/>
        <dsp:cNvSpPr/>
      </dsp:nvSpPr>
      <dsp:spPr>
        <a:xfrm>
          <a:off x="361471" y="1763057"/>
          <a:ext cx="657220" cy="657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60EC5A-21FC-4828-B72F-D1A5040C121C}">
      <dsp:nvSpPr>
        <dsp:cNvPr id="0" name=""/>
        <dsp:cNvSpPr/>
      </dsp:nvSpPr>
      <dsp:spPr>
        <a:xfrm>
          <a:off x="1380163" y="1494194"/>
          <a:ext cx="3089442" cy="119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5" tIns="126465" rIns="126465" bIns="1264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>
              <a:hlinkClick xmlns:r="http://schemas.openxmlformats.org/officeDocument/2006/relationships" r:id="rId5"/>
            </a:rPr>
            <a:t>odm16@meb.gov.tr</a:t>
          </a:r>
          <a:endParaRPr lang="en-US" sz="2100" kern="1200"/>
        </a:p>
      </dsp:txBody>
      <dsp:txXfrm>
        <a:off x="1380163" y="1494194"/>
        <a:ext cx="3089442" cy="1194947"/>
      </dsp:txXfrm>
    </dsp:sp>
    <dsp:sp modelId="{A1EB56E9-AA6D-4974-A24F-48844020B0F0}">
      <dsp:nvSpPr>
        <dsp:cNvPr id="0" name=""/>
        <dsp:cNvSpPr/>
      </dsp:nvSpPr>
      <dsp:spPr>
        <a:xfrm>
          <a:off x="0" y="2987878"/>
          <a:ext cx="4469606" cy="1194947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C30E1-2FC1-42FC-9CB2-087F2A3FF6BD}">
      <dsp:nvSpPr>
        <dsp:cNvPr id="0" name=""/>
        <dsp:cNvSpPr/>
      </dsp:nvSpPr>
      <dsp:spPr>
        <a:xfrm>
          <a:off x="361471" y="3256741"/>
          <a:ext cx="657220" cy="65722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465187-C475-4F0B-B8B2-0D74320C4AEC}">
      <dsp:nvSpPr>
        <dsp:cNvPr id="0" name=""/>
        <dsp:cNvSpPr/>
      </dsp:nvSpPr>
      <dsp:spPr>
        <a:xfrm>
          <a:off x="1380163" y="2987878"/>
          <a:ext cx="3089442" cy="1194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5" tIns="126465" rIns="126465" bIns="126465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Bağlarbaşı Mah. 2. Nilüfer Sokak </a:t>
          </a:r>
          <a:r>
            <a:rPr lang="tr-TR" sz="2100" kern="1200" dirty="0" err="1"/>
            <a:t>no</a:t>
          </a:r>
          <a:r>
            <a:rPr lang="tr-TR" sz="2100" kern="1200" dirty="0"/>
            <a:t>: 43 Osmangazi Bursa</a:t>
          </a:r>
          <a:endParaRPr lang="en-US" sz="2100" kern="1200" dirty="0"/>
        </a:p>
      </dsp:txBody>
      <dsp:txXfrm>
        <a:off x="1380163" y="2987878"/>
        <a:ext cx="3089442" cy="11949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D2C2C776-BA21-4BB7-8FE2-6A45A87E19E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5FE95CC-3094-45A8-B812-5335CA800B5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E2F7241C-0220-4833-BCFF-E8A05FA111C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72DE0313-6395-435B-BB4D-8656B32B4C0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noProof="0"/>
              <a:t>Asıl metin stillerini düzenlemek için tıklatın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00C7B0D0-B0B9-4B86-871C-83CCB5880E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6915EC61-8F6B-480F-8FC5-49F855A639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2E3B995-7AB2-4D56-B9E8-E217459E12EC}" type="slidenum">
              <a:rPr lang="tr-TR" altLang="en-US"/>
              <a:pPr/>
              <a:t>‹#›</a:t>
            </a:fld>
            <a:endParaRPr lang="tr-T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>
            <a:extLst>
              <a:ext uri="{FF2B5EF4-FFF2-40B4-BE49-F238E27FC236}">
                <a16:creationId xmlns:a16="http://schemas.microsoft.com/office/drawing/2014/main" id="{E466E163-1143-439C-AE16-7FE828B813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>
            <a:extLst>
              <a:ext uri="{FF2B5EF4-FFF2-40B4-BE49-F238E27FC236}">
                <a16:creationId xmlns:a16="http://schemas.microsoft.com/office/drawing/2014/main" id="{6981CB46-0B5D-4BA0-81A9-4F1017893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0836" name="Slide Number Placeholder 3">
            <a:extLst>
              <a:ext uri="{FF2B5EF4-FFF2-40B4-BE49-F238E27FC236}">
                <a16:creationId xmlns:a16="http://schemas.microsoft.com/office/drawing/2014/main" id="{99685134-7C06-463B-B030-1F2FC8491461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16F8A8C9-DA1C-4E87-BDA2-E7F95E2DED1C}" type="slidenum">
              <a:rPr lang="tr-TR" altLang="en-US" sz="1200"/>
              <a:pPr algn="r" eaLnBrk="1" hangingPunct="1"/>
              <a:t>4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F0581277-8720-4CCD-A73F-2575A6BF73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D714B78A-731E-4BCF-8EE6-1807937D6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DAA6D540-3921-49EB-9F23-BA200463EC53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738F5E6-1CB5-4DE7-AD98-9797FAC82A06}" type="slidenum">
              <a:rPr lang="tr-TR" altLang="en-US" sz="1200"/>
              <a:pPr algn="r" eaLnBrk="1" hangingPunct="1"/>
              <a:t>24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18C88CA0-DA0B-46DD-AEAB-297FDF382C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C1928EF-A2C3-4F7D-BFD1-A0D1D123A241}" type="slidenum">
              <a:rPr lang="tr-TR" altLang="en-US" sz="1200">
                <a:latin typeface="Calibri" panose="020F0502020204030204" pitchFamily="34" charset="0"/>
              </a:rPr>
              <a:pPr algn="r" eaLnBrk="1" hangingPunct="1"/>
              <a:t>27</a:t>
            </a:fld>
            <a:endParaRPr lang="tr-TR" altLang="en-US" sz="1200">
              <a:latin typeface="Calibri" panose="020F0502020204030204" pitchFamily="34" charset="0"/>
            </a:endParaRPr>
          </a:p>
        </p:txBody>
      </p:sp>
      <p:sp>
        <p:nvSpPr>
          <p:cNvPr id="134147" name="Rectangle 2">
            <a:extLst>
              <a:ext uri="{FF2B5EF4-FFF2-40B4-BE49-F238E27FC236}">
                <a16:creationId xmlns:a16="http://schemas.microsoft.com/office/drawing/2014/main" id="{8D4F4297-8121-4FDB-9757-A5691DE6ED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>
            <a:extLst>
              <a:ext uri="{FF2B5EF4-FFF2-40B4-BE49-F238E27FC236}">
                <a16:creationId xmlns:a16="http://schemas.microsoft.com/office/drawing/2014/main" id="{A99604D3-611D-4FBE-AAB4-636CC2AE87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id="{D7D53CD1-9EA1-4430-B2A4-C36B000C740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27081112-8DA3-449C-9374-491FEC0E0CEF}" type="slidenum">
              <a:rPr lang="tr-TR" altLang="en-US" sz="1200"/>
              <a:pPr algn="r" eaLnBrk="1" hangingPunct="1"/>
              <a:t>33</a:t>
            </a:fld>
            <a:endParaRPr lang="tr-TR" altLang="en-US" sz="1200"/>
          </a:p>
        </p:txBody>
      </p:sp>
      <p:sp>
        <p:nvSpPr>
          <p:cNvPr id="136195" name="Text Box 2">
            <a:extLst>
              <a:ext uri="{FF2B5EF4-FFF2-40B4-BE49-F238E27FC236}">
                <a16:creationId xmlns:a16="http://schemas.microsoft.com/office/drawing/2014/main" id="{ABB50556-B8A3-44B3-91A3-5711D50D8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685800"/>
            <a:ext cx="51435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id="{E18103B2-E58A-4CF2-BEA6-3DCDEA5E802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>
            <a:extLst>
              <a:ext uri="{FF2B5EF4-FFF2-40B4-BE49-F238E27FC236}">
                <a16:creationId xmlns:a16="http://schemas.microsoft.com/office/drawing/2014/main" id="{0ACF490A-4649-4C2F-AB60-693021E79D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>
            <a:extLst>
              <a:ext uri="{FF2B5EF4-FFF2-40B4-BE49-F238E27FC236}">
                <a16:creationId xmlns:a16="http://schemas.microsoft.com/office/drawing/2014/main" id="{0A3FD9B0-6064-408B-94C0-5EFB329FF2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7220" name="Slide Number Placeholder 3">
            <a:extLst>
              <a:ext uri="{FF2B5EF4-FFF2-40B4-BE49-F238E27FC236}">
                <a16:creationId xmlns:a16="http://schemas.microsoft.com/office/drawing/2014/main" id="{FD7B2CAF-6D51-4626-A3FE-6A894CB118C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57BF700-912A-4AAB-978A-83084E2505D0}" type="slidenum">
              <a:rPr lang="tr-TR" altLang="en-US" sz="1200"/>
              <a:pPr algn="r" eaLnBrk="1" hangingPunct="1"/>
              <a:t>34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>
            <a:extLst>
              <a:ext uri="{FF2B5EF4-FFF2-40B4-BE49-F238E27FC236}">
                <a16:creationId xmlns:a16="http://schemas.microsoft.com/office/drawing/2014/main" id="{13AB0AF8-71A3-4447-AE1C-1B8FFDB402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Notes Placeholder 2">
            <a:extLst>
              <a:ext uri="{FF2B5EF4-FFF2-40B4-BE49-F238E27FC236}">
                <a16:creationId xmlns:a16="http://schemas.microsoft.com/office/drawing/2014/main" id="{57FBC7AE-E698-4448-8634-F77555866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1860" name="Slide Number Placeholder 3">
            <a:extLst>
              <a:ext uri="{FF2B5EF4-FFF2-40B4-BE49-F238E27FC236}">
                <a16:creationId xmlns:a16="http://schemas.microsoft.com/office/drawing/2014/main" id="{5F682900-3230-4A7D-9501-29DBFF3EA3F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BD50754A-39E3-4010-8E14-E33EC5DA08C4}" type="slidenum">
              <a:rPr lang="tr-TR" altLang="en-US" sz="1200"/>
              <a:pPr algn="r" eaLnBrk="1" hangingPunct="1"/>
              <a:t>12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>
            <a:extLst>
              <a:ext uri="{FF2B5EF4-FFF2-40B4-BE49-F238E27FC236}">
                <a16:creationId xmlns:a16="http://schemas.microsoft.com/office/drawing/2014/main" id="{5774063A-B471-417F-A850-8D63ED563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1601DFC-A3F7-4853-8668-AA078F630562}" type="slidenum">
              <a:rPr lang="tr-TR" altLang="en-US" sz="1200"/>
              <a:pPr eaLnBrk="1" hangingPunct="1"/>
              <a:t>14</a:t>
            </a:fld>
            <a:endParaRPr lang="tr-TR" altLang="en-US" sz="1200"/>
          </a:p>
        </p:txBody>
      </p:sp>
      <p:sp>
        <p:nvSpPr>
          <p:cNvPr id="122883" name="Rectangle 2">
            <a:extLst>
              <a:ext uri="{FF2B5EF4-FFF2-40B4-BE49-F238E27FC236}">
                <a16:creationId xmlns:a16="http://schemas.microsoft.com/office/drawing/2014/main" id="{71AE7F19-2333-4C06-BD71-CAA4C46BD5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22884" name="Rectangle 3">
            <a:extLst>
              <a:ext uri="{FF2B5EF4-FFF2-40B4-BE49-F238E27FC236}">
                <a16:creationId xmlns:a16="http://schemas.microsoft.com/office/drawing/2014/main" id="{947B7450-9038-4E83-9954-CE4C27BB52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tr-TR" altLang="en-US" sz="1100" dirty="0">
                <a:latin typeface="Monotype Corsiva" panose="03010101010201010101" pitchFamily="66" charset="0"/>
              </a:rPr>
              <a:t>Üç ana bölümden oluşur</a:t>
            </a:r>
          </a:p>
          <a:p>
            <a:pPr eaLnBrk="1" hangingPunct="1"/>
            <a:r>
              <a:rPr lang="tr-TR" altLang="en-US" sz="1100" dirty="0">
                <a:latin typeface="Monotype Corsiva" panose="03010101010201010101" pitchFamily="66" charset="0"/>
              </a:rPr>
              <a:t>	Özgeçmiş </a:t>
            </a:r>
            <a:r>
              <a:rPr lang="tr-TR" altLang="en-US" sz="1100">
                <a:latin typeface="Monotype Corsiva" panose="03010101010201010101" pitchFamily="66" charset="0"/>
              </a:rPr>
              <a:t>Bu kısım </a:t>
            </a:r>
            <a:r>
              <a:rPr lang="tr-TR" altLang="en-US" sz="1100" dirty="0">
                <a:latin typeface="Monotype Corsiva" panose="03010101010201010101" pitchFamily="66" charset="0"/>
              </a:rPr>
              <a:t>öğrencinin ortaya </a:t>
            </a:r>
            <a:r>
              <a:rPr lang="tr-TR" altLang="en-US" sz="1100">
                <a:latin typeface="Monotype Corsiva" panose="03010101010201010101" pitchFamily="66" charset="0"/>
              </a:rPr>
              <a:t>koyduğu çalışmaların </a:t>
            </a:r>
            <a:r>
              <a:rPr lang="tr-TR" altLang="en-US" sz="1100" dirty="0">
                <a:latin typeface="Monotype Corsiva" panose="03010101010201010101" pitchFamily="66" charset="0"/>
              </a:rPr>
              <a:t>hangi aşamalardan </a:t>
            </a:r>
            <a:r>
              <a:rPr lang="tr-TR" altLang="en-US" sz="1100">
                <a:latin typeface="Monotype Corsiva" panose="03010101010201010101" pitchFamily="66" charset="0"/>
              </a:rPr>
              <a:t>geçtiğini yansıtır</a:t>
            </a:r>
            <a:r>
              <a:rPr lang="tr-TR" altLang="en-US" sz="1100" dirty="0">
                <a:latin typeface="Monotype Corsiva" panose="03010101010201010101" pitchFamily="66" charset="0"/>
              </a:rPr>
              <a:t>. Öğretmene veya </a:t>
            </a:r>
            <a:r>
              <a:rPr lang="tr-TR" altLang="en-US" sz="1100" dirty="0" err="1">
                <a:latin typeface="Monotype Corsiva" panose="03010101010201010101" pitchFamily="66" charset="0"/>
              </a:rPr>
              <a:t>portfolyonun</a:t>
            </a:r>
            <a:r>
              <a:rPr lang="tr-TR" altLang="en-US" sz="1100" dirty="0">
                <a:latin typeface="Monotype Corsiva" panose="03010101010201010101" pitchFamily="66" charset="0"/>
              </a:rPr>
              <a:t> sunulduğu diğer kişilere öğrenci ürünlerinin gelişimsel tarihi ile ilgili bilgi vererek onu daha </a:t>
            </a:r>
            <a:r>
              <a:rPr lang="tr-TR" altLang="en-US" sz="1100">
                <a:latin typeface="Monotype Corsiva" panose="03010101010201010101" pitchFamily="66" charset="0"/>
              </a:rPr>
              <a:t>iyi tanımasına yardımcı </a:t>
            </a:r>
            <a:r>
              <a:rPr lang="tr-TR" altLang="en-US" sz="1100" dirty="0">
                <a:latin typeface="Monotype Corsiva" panose="03010101010201010101" pitchFamily="66" charset="0"/>
              </a:rPr>
              <a:t>olur </a:t>
            </a:r>
          </a:p>
          <a:p>
            <a:pPr eaLnBrk="1" hangingPunct="1"/>
            <a:r>
              <a:rPr lang="tr-TR" altLang="en-US" sz="1100" dirty="0">
                <a:latin typeface="Monotype Corsiva" panose="03010101010201010101" pitchFamily="66" charset="0"/>
              </a:rPr>
              <a:t>	Ürünler içindekiler olarak </a:t>
            </a:r>
            <a:r>
              <a:rPr lang="tr-TR" altLang="en-US" sz="1100">
                <a:latin typeface="Monotype Corsiva" panose="03010101010201010101" pitchFamily="66" charset="0"/>
              </a:rPr>
              <a:t>ta adlandırabileceğimiz </a:t>
            </a:r>
            <a:r>
              <a:rPr lang="tr-TR" altLang="en-US" sz="1100" dirty="0">
                <a:latin typeface="Monotype Corsiva" panose="03010101010201010101" pitchFamily="66" charset="0"/>
              </a:rPr>
              <a:t>bu bölüm </a:t>
            </a:r>
            <a:r>
              <a:rPr lang="tr-TR" altLang="en-US" sz="1100" dirty="0" err="1">
                <a:latin typeface="Monotype Corsiva" panose="03010101010201010101" pitchFamily="66" charset="0"/>
              </a:rPr>
              <a:t>portfolyo</a:t>
            </a:r>
            <a:r>
              <a:rPr lang="tr-TR" altLang="en-US" sz="1100" dirty="0">
                <a:latin typeface="Monotype Corsiva" panose="03010101010201010101" pitchFamily="66" charset="0"/>
              </a:rPr>
              <a:t> içinde </a:t>
            </a:r>
            <a:r>
              <a:rPr lang="tr-TR" altLang="en-US" sz="1100">
                <a:latin typeface="Monotype Corsiva" panose="03010101010201010101" pitchFamily="66" charset="0"/>
              </a:rPr>
              <a:t>öğrenci tarafından </a:t>
            </a:r>
            <a:r>
              <a:rPr lang="tr-TR" altLang="en-US" sz="1100" dirty="0">
                <a:latin typeface="Monotype Corsiva" panose="03010101010201010101" pitchFamily="66" charset="0"/>
              </a:rPr>
              <a:t>konulan </a:t>
            </a:r>
            <a:r>
              <a:rPr lang="tr-TR" altLang="en-US" sz="1100">
                <a:latin typeface="Monotype Corsiva" panose="03010101010201010101" pitchFamily="66" charset="0"/>
              </a:rPr>
              <a:t>tüm çalışmaları </a:t>
            </a:r>
            <a:r>
              <a:rPr lang="tr-TR" altLang="en-US" sz="1100" dirty="0">
                <a:latin typeface="Monotype Corsiva" panose="03010101010201010101" pitchFamily="66" charset="0"/>
              </a:rPr>
              <a:t>kapsar </a:t>
            </a:r>
          </a:p>
          <a:p>
            <a:pPr eaLnBrk="1" hangingPunct="1"/>
            <a:r>
              <a:rPr lang="tr-TR" altLang="en-US" sz="1100">
                <a:latin typeface="Monotype Corsiva" panose="03010101010201010101" pitchFamily="66" charset="0"/>
              </a:rPr>
              <a:t>	Yansıtma </a:t>
            </a:r>
            <a:r>
              <a:rPr lang="tr-TR" altLang="en-US" sz="1100" dirty="0">
                <a:latin typeface="Monotype Corsiva" panose="03010101010201010101" pitchFamily="66" charset="0"/>
              </a:rPr>
              <a:t>Bu bölümde </a:t>
            </a:r>
            <a:r>
              <a:rPr lang="tr-TR" altLang="en-US" sz="1100">
                <a:latin typeface="Monotype Corsiva" panose="03010101010201010101" pitchFamily="66" charset="0"/>
              </a:rPr>
              <a:t>öğrenci yaptığı çalışmaların </a:t>
            </a:r>
            <a:r>
              <a:rPr lang="tr-TR" altLang="en-US" sz="1100" dirty="0">
                <a:latin typeface="Monotype Corsiva" panose="03010101010201010101" pitchFamily="66" charset="0"/>
              </a:rPr>
              <a:t>bir ölçüde muhakemesini </a:t>
            </a:r>
            <a:r>
              <a:rPr lang="tr-TR" altLang="en-US" sz="1100">
                <a:latin typeface="Monotype Corsiva" panose="03010101010201010101" pitchFamily="66" charset="0"/>
              </a:rPr>
              <a:t>yapmak amacı </a:t>
            </a:r>
            <a:r>
              <a:rPr lang="tr-TR" altLang="en-US" sz="1100" dirty="0">
                <a:latin typeface="Monotype Corsiva" panose="03010101010201010101" pitchFamily="66" charset="0"/>
              </a:rPr>
              <a:t>ile kendisi ile ilgili </a:t>
            </a:r>
            <a:r>
              <a:rPr lang="tr-TR" altLang="en-US" sz="1100">
                <a:latin typeface="Monotype Corsiva" panose="03010101010201010101" pitchFamily="66" charset="0"/>
              </a:rPr>
              <a:t>görüşlerini yansıtır</a:t>
            </a:r>
            <a:r>
              <a:rPr lang="tr-TR" altLang="en-US" sz="1100" dirty="0">
                <a:latin typeface="Monotype Corsiva" panose="03010101010201010101" pitchFamily="66" charset="0"/>
              </a:rPr>
              <a:t>. Bu yüzden, “neleri </a:t>
            </a:r>
            <a:r>
              <a:rPr lang="tr-TR" altLang="en-US" sz="1100">
                <a:latin typeface="Monotype Corsiva" panose="03010101010201010101" pitchFamily="66" charset="0"/>
              </a:rPr>
              <a:t>iyi yaptım</a:t>
            </a:r>
            <a:r>
              <a:rPr lang="tr-TR" altLang="en-US" sz="1100" dirty="0">
                <a:latin typeface="Monotype Corsiva" panose="03010101010201010101" pitchFamily="66" charset="0"/>
              </a:rPr>
              <a:t>?, </a:t>
            </a:r>
            <a:r>
              <a:rPr lang="tr-TR" altLang="en-US" sz="1100">
                <a:latin typeface="Monotype Corsiva" panose="03010101010201010101" pitchFamily="66" charset="0"/>
              </a:rPr>
              <a:t>buradaki amacım </a:t>
            </a:r>
            <a:r>
              <a:rPr lang="tr-TR" altLang="en-US" sz="1100" dirty="0">
                <a:latin typeface="Monotype Corsiva" panose="03010101010201010101" pitchFamily="66" charset="0"/>
              </a:rPr>
              <a:t>neydi? hangi </a:t>
            </a:r>
            <a:r>
              <a:rPr lang="tr-TR" altLang="en-US" sz="1100">
                <a:latin typeface="Monotype Corsiva" panose="03010101010201010101" pitchFamily="66" charset="0"/>
              </a:rPr>
              <a:t>alanlarda zayıfım</a:t>
            </a:r>
            <a:r>
              <a:rPr lang="tr-TR" altLang="en-US" sz="1100" dirty="0">
                <a:latin typeface="Monotype Corsiva" panose="03010101010201010101" pitchFamily="66" charset="0"/>
              </a:rPr>
              <a:t>?” tipinde sorular sorarak cevap arayabilir.</a:t>
            </a:r>
          </a:p>
          <a:p>
            <a:pPr eaLnBrk="1" hangingPunct="1"/>
            <a:endParaRPr lang="tr-TR" altLang="en-US" sz="1100" dirty="0">
              <a:latin typeface="Monotype Corsiva Tur" charset="-94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>
            <a:extLst>
              <a:ext uri="{FF2B5EF4-FFF2-40B4-BE49-F238E27FC236}">
                <a16:creationId xmlns:a16="http://schemas.microsoft.com/office/drawing/2014/main" id="{CB737CD2-9D3E-4AB3-913A-CDDB100A78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>
            <a:extLst>
              <a:ext uri="{FF2B5EF4-FFF2-40B4-BE49-F238E27FC236}">
                <a16:creationId xmlns:a16="http://schemas.microsoft.com/office/drawing/2014/main" id="{9DB03FC0-3509-4167-9167-2CFDD985C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6980" name="Slide Number Placeholder 3">
            <a:extLst>
              <a:ext uri="{FF2B5EF4-FFF2-40B4-BE49-F238E27FC236}">
                <a16:creationId xmlns:a16="http://schemas.microsoft.com/office/drawing/2014/main" id="{F72193B8-E479-43E1-8B2C-696AB8A3AA7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3C650AEB-0A90-47C7-9482-AB3C0967411C}" type="slidenum">
              <a:rPr lang="tr-TR" altLang="en-US" sz="1200"/>
              <a:pPr algn="r" eaLnBrk="1" hangingPunct="1"/>
              <a:t>15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>
            <a:extLst>
              <a:ext uri="{FF2B5EF4-FFF2-40B4-BE49-F238E27FC236}">
                <a16:creationId xmlns:a16="http://schemas.microsoft.com/office/drawing/2014/main" id="{34A33BA8-6B09-44EB-8DF8-85AC9869E3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>
            <a:extLst>
              <a:ext uri="{FF2B5EF4-FFF2-40B4-BE49-F238E27FC236}">
                <a16:creationId xmlns:a16="http://schemas.microsoft.com/office/drawing/2014/main" id="{641B3628-3F52-44BD-A602-49CCE57A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8004" name="Slide Number Placeholder 3">
            <a:extLst>
              <a:ext uri="{FF2B5EF4-FFF2-40B4-BE49-F238E27FC236}">
                <a16:creationId xmlns:a16="http://schemas.microsoft.com/office/drawing/2014/main" id="{0FA0B694-D212-4B81-8BDF-557BF592D8C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5801BCB1-795A-4649-B248-563628D78AB1}" type="slidenum">
              <a:rPr lang="tr-TR" altLang="en-US" sz="1200"/>
              <a:pPr algn="r" eaLnBrk="1" hangingPunct="1"/>
              <a:t>16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>
            <a:extLst>
              <a:ext uri="{FF2B5EF4-FFF2-40B4-BE49-F238E27FC236}">
                <a16:creationId xmlns:a16="http://schemas.microsoft.com/office/drawing/2014/main" id="{9484AE15-E1E1-43B1-B4FC-1869F174D37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>
            <a:extLst>
              <a:ext uri="{FF2B5EF4-FFF2-40B4-BE49-F238E27FC236}">
                <a16:creationId xmlns:a16="http://schemas.microsoft.com/office/drawing/2014/main" id="{5F832281-02D1-408F-8857-FFB82AD6F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29028" name="Slide Number Placeholder 3">
            <a:extLst>
              <a:ext uri="{FF2B5EF4-FFF2-40B4-BE49-F238E27FC236}">
                <a16:creationId xmlns:a16="http://schemas.microsoft.com/office/drawing/2014/main" id="{C4D30172-052C-4C43-8FA5-F20611F14E6C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B66E26F-38F2-4299-8A82-A65C4D073F66}" type="slidenum">
              <a:rPr lang="tr-TR" altLang="en-US" sz="1200"/>
              <a:pPr algn="r" eaLnBrk="1" hangingPunct="1"/>
              <a:t>17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FFF11DFB-FF19-46B7-9D13-7AED682921B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C8E3B8F3-395A-4554-93ED-B8F6CFC850E6}" type="slidenum">
              <a:rPr lang="tr-TR" altLang="en-US" sz="1200"/>
              <a:pPr algn="r" eaLnBrk="1" hangingPunct="1"/>
              <a:t>18</a:t>
            </a:fld>
            <a:endParaRPr lang="tr-TR" altLang="en-US" sz="1200"/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600A1352-9DDF-463A-9661-E16DCF714E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18D3D837-9FEB-4ED5-9800-4FB1CDBD8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>
            <a:extLst>
              <a:ext uri="{FF2B5EF4-FFF2-40B4-BE49-F238E27FC236}">
                <a16:creationId xmlns:a16="http://schemas.microsoft.com/office/drawing/2014/main" id="{765FD325-9BD3-4D2D-840E-1163AAC2F5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>
            <a:extLst>
              <a:ext uri="{FF2B5EF4-FFF2-40B4-BE49-F238E27FC236}">
                <a16:creationId xmlns:a16="http://schemas.microsoft.com/office/drawing/2014/main" id="{9D34744E-BDDC-4F1B-87A6-A2B7685BDE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1076" name="Slide Number Placeholder 3">
            <a:extLst>
              <a:ext uri="{FF2B5EF4-FFF2-40B4-BE49-F238E27FC236}">
                <a16:creationId xmlns:a16="http://schemas.microsoft.com/office/drawing/2014/main" id="{FFBA54CE-C59B-419F-B9EA-8F8E71D14E9B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8307F135-D701-4DB1-A006-7CD1C0196F4D}" type="slidenum">
              <a:rPr lang="tr-TR" altLang="en-US" sz="1200"/>
              <a:pPr algn="r" eaLnBrk="1" hangingPunct="1"/>
              <a:t>21</a:t>
            </a:fld>
            <a:endParaRPr lang="tr-TR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>
            <a:extLst>
              <a:ext uri="{FF2B5EF4-FFF2-40B4-BE49-F238E27FC236}">
                <a16:creationId xmlns:a16="http://schemas.microsoft.com/office/drawing/2014/main" id="{562B396A-E8DC-478F-84E8-2CBDD2D830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>
            <a:extLst>
              <a:ext uri="{FF2B5EF4-FFF2-40B4-BE49-F238E27FC236}">
                <a16:creationId xmlns:a16="http://schemas.microsoft.com/office/drawing/2014/main" id="{48CB5E4E-945C-4E15-9BE1-7459B7C53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32100" name="Slide Number Placeholder 3">
            <a:extLst>
              <a:ext uri="{FF2B5EF4-FFF2-40B4-BE49-F238E27FC236}">
                <a16:creationId xmlns:a16="http://schemas.microsoft.com/office/drawing/2014/main" id="{DEEB0ECC-A6AD-48FB-ABC8-05EE83C57CA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FB9EABB0-785D-4CA6-A898-BA79EB1B4EDE}" type="slidenum">
              <a:rPr lang="tr-TR" altLang="en-US" sz="1200"/>
              <a:pPr algn="r" eaLnBrk="1" hangingPunct="1"/>
              <a:t>23</a:t>
            </a:fld>
            <a:endParaRPr lang="tr-TR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9 Veri Yer Tutucusu">
            <a:extLst>
              <a:ext uri="{FF2B5EF4-FFF2-40B4-BE49-F238E27FC236}">
                <a16:creationId xmlns:a16="http://schemas.microsoft.com/office/drawing/2014/main" id="{A514A6C3-3967-41AB-AACA-802C618A4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4557-3FB0-4F9D-96D5-920933E50EB3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21 Altbilgi Yer Tutucusu">
            <a:extLst>
              <a:ext uri="{FF2B5EF4-FFF2-40B4-BE49-F238E27FC236}">
                <a16:creationId xmlns:a16="http://schemas.microsoft.com/office/drawing/2014/main" id="{7BC047CA-CD94-4FD3-B1F5-D7D719809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>
            <a:extLst>
              <a:ext uri="{FF2B5EF4-FFF2-40B4-BE49-F238E27FC236}">
                <a16:creationId xmlns:a16="http://schemas.microsoft.com/office/drawing/2014/main" id="{77748F6E-A242-4F6D-80D7-370B04ECD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21241-EE70-4AB1-B8E1-922450488EAA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7450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9 Veri Yer Tutucusu">
            <a:extLst>
              <a:ext uri="{FF2B5EF4-FFF2-40B4-BE49-F238E27FC236}">
                <a16:creationId xmlns:a16="http://schemas.microsoft.com/office/drawing/2014/main" id="{2E7AB1D5-B749-41B3-A80E-67CD34E99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C8E2B-EE0F-43D6-8969-7A0393BCCBA2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21 Altbilgi Yer Tutucusu">
            <a:extLst>
              <a:ext uri="{FF2B5EF4-FFF2-40B4-BE49-F238E27FC236}">
                <a16:creationId xmlns:a16="http://schemas.microsoft.com/office/drawing/2014/main" id="{40F3B158-13AC-40ED-ABB2-F21CB82CC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>
            <a:extLst>
              <a:ext uri="{FF2B5EF4-FFF2-40B4-BE49-F238E27FC236}">
                <a16:creationId xmlns:a16="http://schemas.microsoft.com/office/drawing/2014/main" id="{9EE99AEC-4C65-413C-9AB7-2F30A1FA3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72C91A-8104-4688-ADFC-902B207453A8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10218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630238"/>
            <a:ext cx="2057400" cy="5694362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30238"/>
            <a:ext cx="6019800" cy="5694362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9 Veri Yer Tutucusu">
            <a:extLst>
              <a:ext uri="{FF2B5EF4-FFF2-40B4-BE49-F238E27FC236}">
                <a16:creationId xmlns:a16="http://schemas.microsoft.com/office/drawing/2014/main" id="{AC3BA319-F5B4-4239-BE89-B91CB12CE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A683-6284-40B7-BE46-D2694D896D24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21 Altbilgi Yer Tutucusu">
            <a:extLst>
              <a:ext uri="{FF2B5EF4-FFF2-40B4-BE49-F238E27FC236}">
                <a16:creationId xmlns:a16="http://schemas.microsoft.com/office/drawing/2014/main" id="{454EB3BF-DB8D-4003-9E9D-3D906C916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>
            <a:extLst>
              <a:ext uri="{FF2B5EF4-FFF2-40B4-BE49-F238E27FC236}">
                <a16:creationId xmlns:a16="http://schemas.microsoft.com/office/drawing/2014/main" id="{F8832C8A-898C-4C79-8F20-700BCB439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98CCF-4F54-4DC1-B489-27A004EFA5DA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584183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1788454"/>
            <a:ext cx="6270922" cy="2098226"/>
          </a:xfrm>
        </p:spPr>
        <p:txBody>
          <a:bodyPr anchor="b">
            <a:noAutofit/>
          </a:bodyPr>
          <a:lstStyle>
            <a:lvl1pPr algn="ct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3956280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725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64644" y="744470"/>
            <a:ext cx="8005588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30834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9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5400" cap="all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65221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2286000"/>
            <a:ext cx="3335840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2286000"/>
            <a:ext cx="3335840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878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1" y="2340864"/>
            <a:ext cx="3332988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25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1" y="3305208"/>
            <a:ext cx="3332988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6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428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352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788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9 Veri Yer Tutucusu">
            <a:extLst>
              <a:ext uri="{FF2B5EF4-FFF2-40B4-BE49-F238E27FC236}">
                <a16:creationId xmlns:a16="http://schemas.microsoft.com/office/drawing/2014/main" id="{D5F4568E-78FF-4FCF-A5DA-CAF465EB0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81B9-45DC-4E32-AB2D-B5CFA4AECD50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21 Altbilgi Yer Tutucusu">
            <a:extLst>
              <a:ext uri="{FF2B5EF4-FFF2-40B4-BE49-F238E27FC236}">
                <a16:creationId xmlns:a16="http://schemas.microsoft.com/office/drawing/2014/main" id="{CD3CCAB4-F535-4FAF-81CF-6A5660D2F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>
            <a:extLst>
              <a:ext uri="{FF2B5EF4-FFF2-40B4-BE49-F238E27FC236}">
                <a16:creationId xmlns:a16="http://schemas.microsoft.com/office/drawing/2014/main" id="{AD72A2F6-910D-4E88-BFD5-9A6EC4F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8FA33-4F11-40F4-9C79-61D3B7D610FE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845997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3600" baseline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dirty="0"/>
              <a:t>Resim eklemek için </a:t>
            </a:r>
            <a:r>
              <a:rPr lang="tr-TR"/>
              <a:t>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125"/>
              </a:spcAft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790314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2295526"/>
            <a:ext cx="7200900" cy="357187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35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7421" y="624156"/>
            <a:ext cx="1174325" cy="524324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6134731" cy="524324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8510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DA2983-4BB4-41D9-8E04-6C5B3BA5C7A7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B08789C-8FC6-48BF-81B6-4D79EC772644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097950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F8EFE0-C9F1-4672-B11D-13A748D1DAF0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E15D-8278-4B6B-A6E2-D612BEFB0D76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2303031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B783AAF4-944B-443D-9467-ABF0A056A849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FE6B5293-F8FA-496B-BFC1-B1B40494F4C4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795303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8A4772-925F-4A0D-8C72-9F2FDEDDBC81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94239-1A0F-45BB-9C95-ED9CF77FE622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18803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B14032-821C-4A1D-9CBB-A16CACB79395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180F8-04B4-4B55-B0D3-C48F7DA31BA3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56564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4CF3FE8-B41F-4347-86C7-EA6D0CD3348A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E5F80-8193-4036-B355-7C045D81E138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252707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0B3215-C1DA-4279-95D2-A00C97969A1D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BBEC-2564-437B-8818-496BFD90A8D2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2771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9 Veri Yer Tutucusu">
            <a:extLst>
              <a:ext uri="{FF2B5EF4-FFF2-40B4-BE49-F238E27FC236}">
                <a16:creationId xmlns:a16="http://schemas.microsoft.com/office/drawing/2014/main" id="{039FED67-40FA-4889-ADA5-D23254832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A514B-BFCD-4996-9F60-239E632D3EB8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21 Altbilgi Yer Tutucusu">
            <a:extLst>
              <a:ext uri="{FF2B5EF4-FFF2-40B4-BE49-F238E27FC236}">
                <a16:creationId xmlns:a16="http://schemas.microsoft.com/office/drawing/2014/main" id="{1AAEC594-C182-483B-9576-2B748E34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17 Slayt Numarası Yer Tutucusu">
            <a:extLst>
              <a:ext uri="{FF2B5EF4-FFF2-40B4-BE49-F238E27FC236}">
                <a16:creationId xmlns:a16="http://schemas.microsoft.com/office/drawing/2014/main" id="{F949B89A-F9E4-4181-8B74-29416BD02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9AFDE-89C5-4282-9CBF-DD810C93047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9074906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82866E-87D5-48B1-8726-CAB2E2548358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38064-BB24-4B40-9ECE-D8261C8F08E6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369102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dirty="0"/>
              <a:t>Resim eklemek için </a:t>
            </a:r>
            <a:r>
              <a:rPr lang="tr-TR"/>
              <a:t>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33CA85-CCC8-4BF8-B0AD-ED37F6972419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C7819-C69D-45F1-AEBE-370A9A0C2A39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635963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83AAF4-944B-443D-9467-ABF0A056A849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B5293-F8FA-496B-BFC1-B1B40494F4C4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601100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B858D0-0455-4CE4-9455-CF951BFAC292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48154-091E-4DD5-8C54-1865D8B43F72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361715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57338"/>
            <a:ext cx="403860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57338"/>
            <a:ext cx="403860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9 Veri Yer Tutucusu">
            <a:extLst>
              <a:ext uri="{FF2B5EF4-FFF2-40B4-BE49-F238E27FC236}">
                <a16:creationId xmlns:a16="http://schemas.microsoft.com/office/drawing/2014/main" id="{743A58B5-8B80-4AF1-BD0B-E2AA48189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A4562-350F-4CC0-9B0F-2D4E02F679C8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6" name="21 Altbilgi Yer Tutucusu">
            <a:extLst>
              <a:ext uri="{FF2B5EF4-FFF2-40B4-BE49-F238E27FC236}">
                <a16:creationId xmlns:a16="http://schemas.microsoft.com/office/drawing/2014/main" id="{8C226930-4EFE-4269-8632-12466069C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>
            <a:extLst>
              <a:ext uri="{FF2B5EF4-FFF2-40B4-BE49-F238E27FC236}">
                <a16:creationId xmlns:a16="http://schemas.microsoft.com/office/drawing/2014/main" id="{2057DE2E-08A5-43DB-B30D-6E3144C8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8E67F-95A2-4AAE-BEF5-AF3EFBF3BB64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057031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9 Veri Yer Tutucusu">
            <a:extLst>
              <a:ext uri="{FF2B5EF4-FFF2-40B4-BE49-F238E27FC236}">
                <a16:creationId xmlns:a16="http://schemas.microsoft.com/office/drawing/2014/main" id="{55C54E16-5C29-4D74-9D36-3D846B863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F12AF-61BA-497E-837D-0347DAD1D669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8" name="21 Altbilgi Yer Tutucusu">
            <a:extLst>
              <a:ext uri="{FF2B5EF4-FFF2-40B4-BE49-F238E27FC236}">
                <a16:creationId xmlns:a16="http://schemas.microsoft.com/office/drawing/2014/main" id="{9D6F24C2-387B-4323-B677-C996BC4FD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17 Slayt Numarası Yer Tutucusu">
            <a:extLst>
              <a:ext uri="{FF2B5EF4-FFF2-40B4-BE49-F238E27FC236}">
                <a16:creationId xmlns:a16="http://schemas.microsoft.com/office/drawing/2014/main" id="{DD72F2A2-9829-4FB2-A79A-9D60EA22F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9C6F4-6D5F-423C-86BC-93E51034FDD9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83916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9 Veri Yer Tutucusu">
            <a:extLst>
              <a:ext uri="{FF2B5EF4-FFF2-40B4-BE49-F238E27FC236}">
                <a16:creationId xmlns:a16="http://schemas.microsoft.com/office/drawing/2014/main" id="{D972D7DB-383D-4790-A3A3-36EE98D11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4C6FD-5B22-4474-A8CD-C16A99D329AE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4" name="21 Altbilgi Yer Tutucusu">
            <a:extLst>
              <a:ext uri="{FF2B5EF4-FFF2-40B4-BE49-F238E27FC236}">
                <a16:creationId xmlns:a16="http://schemas.microsoft.com/office/drawing/2014/main" id="{443D245A-E4F3-41F9-93FF-962A6B6E0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17 Slayt Numarası Yer Tutucusu">
            <a:extLst>
              <a:ext uri="{FF2B5EF4-FFF2-40B4-BE49-F238E27FC236}">
                <a16:creationId xmlns:a16="http://schemas.microsoft.com/office/drawing/2014/main" id="{67493909-A617-432A-A198-C6C8F0B3B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49AAA-E270-427F-A31A-4B5BAAEE4A0C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685744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Veri Yer Tutucusu">
            <a:extLst>
              <a:ext uri="{FF2B5EF4-FFF2-40B4-BE49-F238E27FC236}">
                <a16:creationId xmlns:a16="http://schemas.microsoft.com/office/drawing/2014/main" id="{949CB558-0265-4DF1-A462-76B0ECDA4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9D1CD-1E27-4C89-B725-23F421EA4746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3" name="21 Altbilgi Yer Tutucusu">
            <a:extLst>
              <a:ext uri="{FF2B5EF4-FFF2-40B4-BE49-F238E27FC236}">
                <a16:creationId xmlns:a16="http://schemas.microsoft.com/office/drawing/2014/main" id="{FEE98A0C-967A-4225-A8BC-FBCA70697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D51B2CEA-FDFE-4190-8C5E-940A433C2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FDAA7F-E62D-4F05-ABBB-2ED60FABC3B5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1433117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9 Veri Yer Tutucusu">
            <a:extLst>
              <a:ext uri="{FF2B5EF4-FFF2-40B4-BE49-F238E27FC236}">
                <a16:creationId xmlns:a16="http://schemas.microsoft.com/office/drawing/2014/main" id="{FC9D6CB5-5F79-45F6-B1B6-66DFAD02C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0CC5A-87A8-466E-BEC3-B9AB14F53AF1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6" name="21 Altbilgi Yer Tutucusu">
            <a:extLst>
              <a:ext uri="{FF2B5EF4-FFF2-40B4-BE49-F238E27FC236}">
                <a16:creationId xmlns:a16="http://schemas.microsoft.com/office/drawing/2014/main" id="{7850C86D-52B5-4BEF-B6E8-52FD084D9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>
            <a:extLst>
              <a:ext uri="{FF2B5EF4-FFF2-40B4-BE49-F238E27FC236}">
                <a16:creationId xmlns:a16="http://schemas.microsoft.com/office/drawing/2014/main" id="{C80F0175-F6E2-441C-90B0-4603493DC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9EB69-BE3C-40BC-B195-47F77A46ABFB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317387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9 Veri Yer Tutucusu">
            <a:extLst>
              <a:ext uri="{FF2B5EF4-FFF2-40B4-BE49-F238E27FC236}">
                <a16:creationId xmlns:a16="http://schemas.microsoft.com/office/drawing/2014/main" id="{9C4AC6F0-2631-478E-9050-16B47FD5E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B2C60-69F0-4726-914C-210E5382CDDA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6" name="21 Altbilgi Yer Tutucusu">
            <a:extLst>
              <a:ext uri="{FF2B5EF4-FFF2-40B4-BE49-F238E27FC236}">
                <a16:creationId xmlns:a16="http://schemas.microsoft.com/office/drawing/2014/main" id="{DC5F9365-2A91-4622-AF2D-43D153ACB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17 Slayt Numarası Yer Tutucusu">
            <a:extLst>
              <a:ext uri="{FF2B5EF4-FFF2-40B4-BE49-F238E27FC236}">
                <a16:creationId xmlns:a16="http://schemas.microsoft.com/office/drawing/2014/main" id="{E7254490-03C2-4698-BBE2-AF64BBF0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665C-B24E-4DB6-BBCB-555FC3F5B1BF}" type="slidenum">
              <a:rPr lang="tr-TR" altLang="en-US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45441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>
            <a:extLst>
              <a:ext uri="{FF2B5EF4-FFF2-40B4-BE49-F238E27FC236}">
                <a16:creationId xmlns:a16="http://schemas.microsoft.com/office/drawing/2014/main" id="{02934474-9954-4EC3-8965-62D9EB48151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7 Serbest Form">
            <a:extLst>
              <a:ext uri="{FF2B5EF4-FFF2-40B4-BE49-F238E27FC236}">
                <a16:creationId xmlns:a16="http://schemas.microsoft.com/office/drawing/2014/main" id="{1207708F-B86D-4976-9B42-17AEDA212C59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+mn-lt"/>
            </a:endParaRPr>
          </a:p>
        </p:txBody>
      </p:sp>
      <p:sp>
        <p:nvSpPr>
          <p:cNvPr id="2052" name="8 Başlık Yer Tutucusu">
            <a:extLst>
              <a:ext uri="{FF2B5EF4-FFF2-40B4-BE49-F238E27FC236}">
                <a16:creationId xmlns:a16="http://schemas.microsoft.com/office/drawing/2014/main" id="{6590F65F-40E0-4041-AEA8-9097863863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630238"/>
            <a:ext cx="8229600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başlık stili için tıklatın</a:t>
            </a:r>
            <a:endParaRPr lang="en-US" altLang="en-US"/>
          </a:p>
        </p:txBody>
      </p:sp>
      <p:sp>
        <p:nvSpPr>
          <p:cNvPr id="2053" name="29 Metin Yer Tutucusu">
            <a:extLst>
              <a:ext uri="{FF2B5EF4-FFF2-40B4-BE49-F238E27FC236}">
                <a16:creationId xmlns:a16="http://schemas.microsoft.com/office/drawing/2014/main" id="{83D1C98F-1319-4DF8-B90A-FD1DEDFF46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557338"/>
            <a:ext cx="82296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en-US"/>
              <a:t>Asıl metin stillerini düzenlemek için tıklatın</a:t>
            </a:r>
          </a:p>
          <a:p>
            <a:pPr lvl="1"/>
            <a:r>
              <a:rPr lang="tr-TR" altLang="en-US"/>
              <a:t>İkinci düzey</a:t>
            </a:r>
          </a:p>
          <a:p>
            <a:pPr lvl="2"/>
            <a:r>
              <a:rPr lang="tr-TR" altLang="en-US"/>
              <a:t>Üçüncü düzey</a:t>
            </a:r>
          </a:p>
          <a:p>
            <a:pPr lvl="3"/>
            <a:r>
              <a:rPr lang="tr-TR" altLang="en-US"/>
              <a:t>Dördüncü düzey</a:t>
            </a:r>
          </a:p>
          <a:p>
            <a:pPr lvl="4"/>
            <a:r>
              <a:rPr lang="tr-TR" altLang="en-US"/>
              <a:t>Beşinci düzey</a:t>
            </a:r>
            <a:endParaRPr lang="en-US" altLang="en-US"/>
          </a:p>
        </p:txBody>
      </p:sp>
      <p:sp>
        <p:nvSpPr>
          <p:cNvPr id="10" name="9 Veri Yer Tutucusu">
            <a:extLst>
              <a:ext uri="{FF2B5EF4-FFF2-40B4-BE49-F238E27FC236}">
                <a16:creationId xmlns:a16="http://schemas.microsoft.com/office/drawing/2014/main" id="{768BEBD2-DE75-4652-BC78-71AACA4439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54637EE2-E4CC-4574-AD78-F923B312B3CE}" type="datetime1">
              <a:rPr lang="tr-TR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22" name="21 Altbilgi Yer Tutucusu">
            <a:extLst>
              <a:ext uri="{FF2B5EF4-FFF2-40B4-BE49-F238E27FC236}">
                <a16:creationId xmlns:a16="http://schemas.microsoft.com/office/drawing/2014/main" id="{A0194646-C8DE-4D57-A6F7-55F397C9B7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17 Slayt Numarası Yer Tutucusu">
            <a:extLst>
              <a:ext uri="{FF2B5EF4-FFF2-40B4-BE49-F238E27FC236}">
                <a16:creationId xmlns:a16="http://schemas.microsoft.com/office/drawing/2014/main" id="{BA8776B6-40F6-4D78-B471-1B65021439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fld id="{20DF9F10-542D-4185-A945-6A7AE9BF2CDC}" type="slidenum">
              <a:rPr lang="tr-TR" altLang="en-US"/>
              <a:pPr/>
              <a:t>‹#›</a:t>
            </a:fld>
            <a:endParaRPr lang="tr-TR" altLang="en-US"/>
          </a:p>
        </p:txBody>
      </p:sp>
      <p:grpSp>
        <p:nvGrpSpPr>
          <p:cNvPr id="2057" name="1 Grup">
            <a:extLst>
              <a:ext uri="{FF2B5EF4-FFF2-40B4-BE49-F238E27FC236}">
                <a16:creationId xmlns:a16="http://schemas.microsoft.com/office/drawing/2014/main" id="{0AACD177-70E2-4DA3-8126-F5278EDEC937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11 Serbest Form">
              <a:extLst>
                <a:ext uri="{FF2B5EF4-FFF2-40B4-BE49-F238E27FC236}">
                  <a16:creationId xmlns:a16="http://schemas.microsoft.com/office/drawing/2014/main" id="{3425C514-B8E0-4B73-A22A-E7DFDB728749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  <p:sp>
          <p:nvSpPr>
            <p:cNvPr id="13" name="12 Serbest Form">
              <a:extLst>
                <a:ext uri="{FF2B5EF4-FFF2-40B4-BE49-F238E27FC236}">
                  <a16:creationId xmlns:a16="http://schemas.microsoft.com/office/drawing/2014/main" id="{30ADC538-7FB1-4D4D-96E8-A52B93F85B2A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>
          <a:solidFill>
            <a:schemeClr val="tx1"/>
          </a:solidFill>
          <a:latin typeface="+mn-lt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>
          <a:solidFill>
            <a:schemeClr val="tx1"/>
          </a:solidFill>
          <a:latin typeface="+mn-lt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2286000"/>
            <a:ext cx="72009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0231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33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8036" indent="-288036" algn="l" defTabSz="685800" rtl="0" eaLnBrk="1" latinLnBrk="0" hangingPunct="1">
        <a:lnSpc>
          <a:spcPct val="94000"/>
        </a:lnSpc>
        <a:spcBef>
          <a:spcPts val="750"/>
        </a:spcBef>
        <a:spcAft>
          <a:spcPts val="150"/>
        </a:spcAft>
        <a:buFont typeface="Franklin Gothic Book" panose="020B0503020102020204" pitchFamily="34" charset="0"/>
        <a:buChar char="■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5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0287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35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7145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2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0574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2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24003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–"/>
        <a:defRPr sz="105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086100" indent="-288036" algn="l" defTabSz="685800" rtl="0" eaLnBrk="1" latinLnBrk="0" hangingPunct="1">
        <a:lnSpc>
          <a:spcPct val="94000"/>
        </a:lnSpc>
        <a:spcBef>
          <a:spcPts val="375"/>
        </a:spcBef>
        <a:spcAft>
          <a:spcPts val="150"/>
        </a:spcAft>
        <a:buFont typeface="Franklin Gothic Book" panose="020B0503020102020204" pitchFamily="34" charset="0"/>
        <a:buChar char="■"/>
        <a:defRPr sz="105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54637EE2-E4CC-4574-AD78-F923B312B3CE}" type="datetime1">
              <a:rPr lang="tr-TR" smtClean="0"/>
              <a:pPr>
                <a:defRPr/>
              </a:pPr>
              <a:t>15.03.2021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0DF9F10-542D-4185-A945-6A7AE9BF2CDC}" type="slidenum">
              <a:rPr lang="tr-TR" altLang="en-US" smtClean="0"/>
              <a:pPr/>
              <a:t>‹#›</a:t>
            </a:fld>
            <a:endParaRPr lang="tr-TR" altLang="en-US"/>
          </a:p>
        </p:txBody>
      </p:sp>
    </p:spTree>
    <p:extLst>
      <p:ext uri="{BB962C8B-B14F-4D97-AF65-F5344CB8AC3E}">
        <p14:creationId xmlns:p14="http://schemas.microsoft.com/office/powerpoint/2010/main" val="28588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microsoft.com/office/2007/relationships/hdphoto" Target="../media/hdphoto3.wdp"/><Relationship Id="rId7" Type="http://schemas.openxmlformats.org/officeDocument/2006/relationships/diagramLayout" Target="../diagrams/layou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diagramData" Target="../diagrams/data1.xml"/><Relationship Id="rId5" Type="http://schemas.microsoft.com/office/2007/relationships/hdphoto" Target="../media/hdphoto2.wdp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image" Target="../media/image11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e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C42B862-DCC5-4F6C-9B8D-66042B1B74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fontAlgn="auto">
              <a:spcBef>
                <a:spcPts val="0"/>
              </a:spcBef>
              <a:spcAft>
                <a:spcPts val="0"/>
              </a:spcAft>
            </a:pPr>
            <a:endParaRPr lang="en-US" sz="1350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51520" y="2369713"/>
            <a:ext cx="5440351" cy="2773787"/>
          </a:xfrm>
        </p:spPr>
        <p:txBody>
          <a:bodyPr anchor="t">
            <a:normAutofit/>
          </a:bodyPr>
          <a:lstStyle/>
          <a:p>
            <a:r>
              <a:rPr lang="tr-TR" altLang="en-US" sz="5400" b="1" dirty="0"/>
              <a:t>Ölçme ve Değerlendirme Teknikleri</a:t>
            </a:r>
            <a:endParaRPr lang="tr-TR" sz="5025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415180" y="2369713"/>
            <a:ext cx="2456260" cy="3306366"/>
          </a:xfrm>
        </p:spPr>
        <p:txBody>
          <a:bodyPr anchor="b">
            <a:normAutofit/>
          </a:bodyPr>
          <a:lstStyle/>
          <a:p>
            <a:pPr algn="l">
              <a:spcAft>
                <a:spcPts val="450"/>
              </a:spcAft>
            </a:pPr>
            <a:r>
              <a:rPr lang="tr-TR" altLang="en-US" sz="2800" b="1" dirty="0"/>
              <a:t>Alternatif Ölçme ve Değerlendirme</a:t>
            </a:r>
          </a:p>
          <a:p>
            <a:pPr algn="l">
              <a:spcAft>
                <a:spcPts val="450"/>
              </a:spcAft>
            </a:pPr>
            <a:r>
              <a:rPr lang="tr-TR" sz="2800" b="1"/>
              <a:t>Uygulamaları</a:t>
            </a:r>
            <a:endParaRPr lang="tr-TR" sz="2700" dirty="0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F7ED3F3C-9422-41A8-8145-0E80959D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49739" y="2369713"/>
            <a:ext cx="2456260" cy="3306366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639" y="1046860"/>
            <a:ext cx="2304593" cy="212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3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059D8741-EAD6-41B1-A882-70D70FC35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776" y="1679569"/>
            <a:ext cx="2624148" cy="3498858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5444F36-3103-4D11-A25F-C054D460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4600" y="1864667"/>
            <a:ext cx="2346500" cy="3128662"/>
          </a:xfrm>
          <a:prstGeom prst="ellipse">
            <a:avLst/>
          </a:prstGeom>
          <a:noFill/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00C16D74-0D2E-4B29-8B41-A892D0607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4600" y="2276872"/>
            <a:ext cx="2346500" cy="263163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en-US" sz="2000">
                <a:solidFill>
                  <a:srgbClr val="FFFFFF"/>
                </a:solidFill>
              </a:rPr>
              <a:t>Performans Değerlendirilmesinde Kullanılabilecek Araçlar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9E2A0C3C-E3AA-438D-B830-66E80A7C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42BD8131-98E4-4B89-8D5C-14EAF0B55A54}" type="slidenum">
              <a:rPr lang="tr-TR" altLang="en-US" sz="1900">
                <a:solidFill>
                  <a:schemeClr val="accent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10</a:t>
            </a:fld>
            <a:endParaRPr lang="tr-TR" altLang="en-US" sz="1900">
              <a:solidFill>
                <a:schemeClr val="accent1"/>
              </a:solidFill>
            </a:endParaRPr>
          </a:p>
        </p:txBody>
      </p:sp>
      <p:graphicFrame>
        <p:nvGraphicFramePr>
          <p:cNvPr id="27654" name="Rectangle 3">
            <a:extLst>
              <a:ext uri="{FF2B5EF4-FFF2-40B4-BE49-F238E27FC236}">
                <a16:creationId xmlns:a16="http://schemas.microsoft.com/office/drawing/2014/main" id="{10D40F99-0D3A-420B-81CB-A571AB1FF6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494358"/>
              </p:ext>
            </p:extLst>
          </p:nvPr>
        </p:nvGraphicFramePr>
        <p:xfrm>
          <a:off x="4561284" y="725488"/>
          <a:ext cx="3856434" cy="5407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7" name="Rectangle 7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8" name="Rectangle 7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195537D5-76BE-4E19-B56B-69EC92A072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 eaLnBrk="1" hangingPunct="1"/>
            <a:r>
              <a:rPr lang="tr-TR" altLang="en-US" sz="2900" b="0">
                <a:solidFill>
                  <a:srgbClr val="FFFFFF"/>
                </a:solidFill>
              </a:rPr>
              <a:t>Anekdotlar;</a:t>
            </a:r>
            <a:r>
              <a:rPr lang="tr-TR" altLang="en-US" sz="2900">
                <a:solidFill>
                  <a:srgbClr val="FFFFFF"/>
                </a:solidFill>
              </a:rPr>
              <a:t> bir kimsenin söylediklerinin ve yaptıklarının ifade edilip tanımlanmasıdır. Olay tanımlanır ve bulunduğu ortam içerisinde değerlendirilir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FABBF933-0B2A-4F77-8EB0-64919E517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marL="742950" lvl="1" indent="-28575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ANEKTOD KAYDI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	                                                                                                                Tarih: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Yer: 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Gözlemcinin Adı: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Gözlem Süresi: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Gözlemin Amacı: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Yapılan Etkinlik: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Gözlenen Olay: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      Yorumlar: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pPr marL="0" indent="0" eaLnBrk="1" hangingPunct="1">
              <a:buFont typeface="Wingdings 2" panose="05020102010507070707" pitchFamily="18" charset="2"/>
              <a:buNone/>
              <a:defRPr/>
            </a:pPr>
            <a:r>
              <a:rPr lang="tr-TR" sz="1100" b="1">
                <a:latin typeface="Calibri" pitchFamily="34" charset="0"/>
              </a:rPr>
              <a:t>      Öneriler     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</p:txBody>
      </p:sp>
      <p:sp>
        <p:nvSpPr>
          <p:cNvPr id="28679" name="Oval 7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28680" name="Oval 7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0CDE676D-AC69-4DB5-B5EB-E0C80BF0C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B9AA6E6-646C-4375-B901-DE4E94205DA6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tr-TR" altLang="en-US" sz="19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108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FF0965A7-524A-44F1-B044-48411EA4F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58EE5433-7B78-4432-965F-8790C3F42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653241"/>
            <a:ext cx="818159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8F7AAA96-ECD9-48EA-B942-1172BB519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0" y="822325"/>
            <a:ext cx="3862197" cy="4846228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E9960649-CC00-4FBA-9DFD-776701A267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4915" y="1054100"/>
            <a:ext cx="3461385" cy="37360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8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Kontrol listeleri: </a:t>
            </a:r>
            <a:r>
              <a:rPr lang="en-US" altLang="en-US" sz="2800" b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Özel davranışların gözlenip gözlenmediğini belirlemek amacıyla kullanılan yazılı listelere kontrol listeleri adı verilmektedir</a:t>
            </a:r>
            <a:r>
              <a:rPr lang="en-US" altLang="en-US" sz="280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. 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48BD5A8-902E-46F3-9C9F-F939987C5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203" y="5756954"/>
            <a:ext cx="818159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800B863-FA71-4FFB-9F30-56E95B0D3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F974AC77-F93C-4C47-8BA3-991BBA2EF1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B170C1A4-4B9C-47A6-981D-0D71C5685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18066735-D837-4513-89A3-F154C9A30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42" y="5477256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F0834267-4E51-4B1C-9733-4A64A22D1296}" type="slidenum">
              <a:rPr lang="en-US" altLang="en-US" sz="2800">
                <a:solidFill>
                  <a:srgbClr val="FFFFFF"/>
                </a:solidFill>
                <a:latin typeface="+mj-lt"/>
              </a:rPr>
              <a:pPr eaLnBrk="1" hangingPunct="1">
                <a:spcAft>
                  <a:spcPts val="600"/>
                </a:spcAft>
              </a:pPr>
              <a:t>12</a:t>
            </a:fld>
            <a:endParaRPr lang="en-US" altLang="en-US" sz="280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161831" name="Group 39">
            <a:extLst>
              <a:ext uri="{FF2B5EF4-FFF2-40B4-BE49-F238E27FC236}">
                <a16:creationId xmlns:a16="http://schemas.microsoft.com/office/drawing/2014/main" id="{31B99BD2-C222-4FDC-9AA7-18D821487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193805"/>
              </p:ext>
            </p:extLst>
          </p:nvPr>
        </p:nvGraphicFramePr>
        <p:xfrm>
          <a:off x="475499" y="1173526"/>
          <a:ext cx="4096502" cy="4143828"/>
        </p:xfrm>
        <a:graphic>
          <a:graphicData uri="http://schemas.openxmlformats.org/drawingml/2006/table">
            <a:tbl>
              <a:tblPr/>
              <a:tblGrid>
                <a:gridCol w="2796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5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26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9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Gözlemlenen Özellikler</a:t>
                      </a:r>
                      <a:endParaRPr kumimoji="0" 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EVET</a:t>
                      </a:r>
                      <a:endParaRPr kumimoji="0" lang="tr-TR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HAYIR</a:t>
                      </a:r>
                      <a:endParaRPr kumimoji="0" lang="tr-T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Öğrencinin yapmış 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olduğu projeler dosya </a:t>
                      </a: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içerisinde bulunmaktadır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Dosya içerisinde öğrencinin öz değerlendirmesini içeren </a:t>
                      </a: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yorumlar bulunmaktadır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75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Dosya içerisinde </a:t>
                      </a: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bulunacak çalışmaların 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neler olduğunu içeren bilgiler </a:t>
                      </a: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dosya kapağında bulunmaktadır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21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Dosyanın 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tertip ve düzen </a:t>
                      </a: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içinde hazırlandığı 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görülmektedir.</a:t>
                      </a: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4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Öğrenci ödevleri eksiksiz bir şekilde dosya </a:t>
                      </a:r>
                      <a:r>
                        <a:rPr kumimoji="0" lang="tr-TR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içerisinde bulunmaktadır</a:t>
                      </a:r>
                      <a:r>
                        <a:rPr kumimoji="0" lang="tr-TR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L="61259" marR="61259" marT="30625" marB="306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D2F9B8D9-2A0F-48A2-AD9F-81D8C49703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8754" y="0"/>
            <a:ext cx="5655246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1B84C7E-12E3-4651-8314-80E97BA21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tr-TR" altLang="en-US" sz="3800" dirty="0"/>
              <a:t>DERECELİ </a:t>
            </a:r>
            <a:r>
              <a:rPr lang="tr-TR" altLang="en-US" sz="3800"/>
              <a:t>PUANLAMA ANAHTARI </a:t>
            </a:r>
            <a:r>
              <a:rPr lang="tr-TR" altLang="en-US" sz="3800" dirty="0"/>
              <a:t>(RUBRİC)</a:t>
            </a:r>
          </a:p>
        </p:txBody>
      </p:sp>
      <p:pic>
        <p:nvPicPr>
          <p:cNvPr id="32773" name="Picture 4" descr="9unkarekoku">
            <a:extLst>
              <a:ext uri="{FF2B5EF4-FFF2-40B4-BE49-F238E27FC236}">
                <a16:creationId xmlns:a16="http://schemas.microsoft.com/office/drawing/2014/main" id="{1FDCDA37-467D-468F-8176-FC2C1502B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499" y="2205837"/>
            <a:ext cx="2791576" cy="245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Rectangle 3">
            <a:extLst>
              <a:ext uri="{FF2B5EF4-FFF2-40B4-BE49-F238E27FC236}">
                <a16:creationId xmlns:a16="http://schemas.microsoft.com/office/drawing/2014/main" id="{1E6F74D4-1E19-4BC7-8069-90A787FE85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dirty="0"/>
              <a:t>Dereceli </a:t>
            </a:r>
            <a:r>
              <a:rPr lang="tr-TR" altLang="en-US"/>
              <a:t>puanlama anahtarı, performansı tanımlayan </a:t>
            </a:r>
            <a:r>
              <a:rPr lang="tr-TR" altLang="en-US" dirty="0"/>
              <a:t>ölçütleri içeren puanlama rehberidir. Herhangi </a:t>
            </a:r>
            <a:r>
              <a:rPr lang="tr-TR" altLang="en-US"/>
              <a:t>bir çalışmanın puanlanması </a:t>
            </a:r>
            <a:r>
              <a:rPr lang="tr-TR" altLang="en-US" dirty="0"/>
              <a:t>için geliştirilmiş ölçütleri içeren </a:t>
            </a:r>
            <a:r>
              <a:rPr lang="tr-TR" altLang="en-US"/>
              <a:t>bir araçtır</a:t>
            </a:r>
            <a:r>
              <a:rPr lang="tr-TR" altLang="en-US" dirty="0"/>
              <a:t>. </a:t>
            </a:r>
            <a:r>
              <a:rPr lang="tr-TR" altLang="en-US"/>
              <a:t>En faydalı </a:t>
            </a:r>
            <a:r>
              <a:rPr lang="tr-TR" altLang="en-US" dirty="0"/>
              <a:t>dereceli </a:t>
            </a:r>
            <a:r>
              <a:rPr lang="tr-TR" altLang="en-US"/>
              <a:t>puanlama anahtarı </a:t>
            </a:r>
            <a:r>
              <a:rPr lang="tr-TR" altLang="en-US" dirty="0"/>
              <a:t>öğretmenlerin </a:t>
            </a:r>
            <a:r>
              <a:rPr lang="tr-TR" altLang="en-US"/>
              <a:t>kendi yaptıklarıdır</a:t>
            </a:r>
            <a:r>
              <a:rPr lang="tr-TR" altLang="en-US" dirty="0"/>
              <a:t>. 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F7E20FF-7DA6-46B7-AB0E-E6CBFDD07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BE624B6-B9F4-4C3F-9F6E-2182D90EC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710C23B-B5E1-45A6-80F6-55643AC62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17 Slayt Numarası Yer Tutucusu">
            <a:extLst>
              <a:ext uri="{FF2B5EF4-FFF2-40B4-BE49-F238E27FC236}">
                <a16:creationId xmlns:a16="http://schemas.microsoft.com/office/drawing/2014/main" id="{A633C2B0-AEF2-41A8-861D-9C0E84ACD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AB9B53D-9C9E-4A0D-BB06-39AF78F9F86D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13</a:t>
            </a:fld>
            <a:endParaRPr lang="tr-TR" altLang="en-US" sz="19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303F5330-8DB5-4DEB-9B2B-2BFE75A310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lIns="92075" tIns="46038" rIns="92075" bIns="46038" anchorCtr="1">
            <a:normAutofit/>
          </a:bodyPr>
          <a:lstStyle/>
          <a:p>
            <a:pPr eaLnBrk="1" hangingPunct="1"/>
            <a:r>
              <a:rPr lang="tr-TR" altLang="en-US" dirty="0" err="1"/>
              <a:t>Portfolyo</a:t>
            </a:r>
            <a:r>
              <a:rPr lang="tr-TR" altLang="en-US" dirty="0"/>
              <a:t> (Kişisel </a:t>
            </a:r>
            <a:r>
              <a:rPr lang="tr-TR" altLang="en-US"/>
              <a:t>Gelişim Dosyası)</a:t>
            </a:r>
            <a:endParaRPr lang="tr-TR" altLang="en-US" dirty="0"/>
          </a:p>
        </p:txBody>
      </p:sp>
      <p:sp>
        <p:nvSpPr>
          <p:cNvPr id="32773" name="Rectangle 3">
            <a:extLst>
              <a:ext uri="{FF2B5EF4-FFF2-40B4-BE49-F238E27FC236}">
                <a16:creationId xmlns:a16="http://schemas.microsoft.com/office/drawing/2014/main" id="{23DB30CE-5BB1-40C8-B22D-54C1C2318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 lIns="92075" tIns="46038" rIns="92075" bIns="46038">
            <a:normAutofit/>
          </a:bodyPr>
          <a:lstStyle/>
          <a:p>
            <a:pPr eaLnBrk="1" hangingPunct="1">
              <a:buFontTx/>
              <a:buNone/>
            </a:pPr>
            <a:r>
              <a:rPr lang="tr-TR" altLang="en-US" dirty="0"/>
              <a:t>	</a:t>
            </a:r>
            <a:r>
              <a:rPr lang="tr-TR" altLang="en-US" dirty="0" err="1"/>
              <a:t>Portfolyo</a:t>
            </a:r>
            <a:r>
              <a:rPr lang="tr-TR" altLang="en-US" dirty="0"/>
              <a:t>, öğrencilerin dönem </a:t>
            </a:r>
            <a:r>
              <a:rPr lang="tr-TR" altLang="en-US"/>
              <a:t>veya yıl boyunca yaptıkları çalışmaların </a:t>
            </a:r>
            <a:r>
              <a:rPr lang="tr-TR" altLang="en-US" dirty="0"/>
              <a:t>belli standartlara  göre organize edilmiş sistemli</a:t>
            </a:r>
            <a:r>
              <a:rPr lang="tr-TR" altLang="en-US"/>
              <a:t>, amaçlı, anlamlı </a:t>
            </a:r>
            <a:r>
              <a:rPr lang="tr-TR" altLang="en-US" dirty="0"/>
              <a:t>bir koleksiyonudur. </a:t>
            </a:r>
          </a:p>
          <a:p>
            <a:pPr eaLnBrk="1" hangingPunct="1">
              <a:buFontTx/>
              <a:buNone/>
            </a:pPr>
            <a:r>
              <a:rPr lang="tr-TR" altLang="en-US" dirty="0"/>
              <a:t>	Üç ana bölümden oluşur :</a:t>
            </a:r>
          </a:p>
          <a:p>
            <a:pPr eaLnBrk="1" hangingPunct="1">
              <a:buFontTx/>
              <a:buNone/>
            </a:pPr>
            <a:r>
              <a:rPr lang="tr-TR" altLang="en-US" dirty="0"/>
              <a:t>	</a:t>
            </a:r>
            <a:r>
              <a:rPr lang="tr-TR" altLang="en-US" b="1" dirty="0"/>
              <a:t>Özgeçmiş :</a:t>
            </a:r>
            <a:r>
              <a:rPr lang="tr-TR" altLang="en-US" dirty="0"/>
              <a:t> </a:t>
            </a:r>
            <a:r>
              <a:rPr lang="tr-TR" altLang="en-US"/>
              <a:t>Bu kısım </a:t>
            </a:r>
            <a:r>
              <a:rPr lang="tr-TR" altLang="en-US" dirty="0"/>
              <a:t>öğrencinin ortaya </a:t>
            </a:r>
            <a:r>
              <a:rPr lang="tr-TR" altLang="en-US"/>
              <a:t>koyduğu çalışmaların </a:t>
            </a:r>
            <a:r>
              <a:rPr lang="tr-TR" altLang="en-US" dirty="0"/>
              <a:t>hangi aşamalardan </a:t>
            </a:r>
            <a:r>
              <a:rPr lang="tr-TR" altLang="en-US"/>
              <a:t>geçtiğini yansıtır</a:t>
            </a:r>
            <a:r>
              <a:rPr lang="tr-TR" altLang="en-US" dirty="0"/>
              <a:t>. </a:t>
            </a:r>
          </a:p>
          <a:p>
            <a:pPr eaLnBrk="1" hangingPunct="1">
              <a:buFontTx/>
              <a:buNone/>
            </a:pPr>
            <a:r>
              <a:rPr lang="tr-TR" altLang="en-US" dirty="0"/>
              <a:t>	</a:t>
            </a:r>
            <a:r>
              <a:rPr lang="tr-TR" altLang="en-US" b="1" dirty="0"/>
              <a:t>Ürünler :</a:t>
            </a:r>
            <a:r>
              <a:rPr lang="tr-TR" altLang="en-US" dirty="0"/>
              <a:t> Bu bölüm </a:t>
            </a:r>
            <a:r>
              <a:rPr lang="tr-TR" altLang="en-US" dirty="0" err="1"/>
              <a:t>portfolyo</a:t>
            </a:r>
            <a:r>
              <a:rPr lang="tr-TR" altLang="en-US" dirty="0"/>
              <a:t> içinde </a:t>
            </a:r>
            <a:r>
              <a:rPr lang="tr-TR" altLang="en-US"/>
              <a:t>öğrenci tarafından </a:t>
            </a:r>
            <a:r>
              <a:rPr lang="tr-TR" altLang="en-US" dirty="0"/>
              <a:t>konulan </a:t>
            </a:r>
            <a:r>
              <a:rPr lang="tr-TR" altLang="en-US"/>
              <a:t>tüm çalışmaları </a:t>
            </a:r>
            <a:r>
              <a:rPr lang="tr-TR" altLang="en-US" dirty="0"/>
              <a:t>kapsar.</a:t>
            </a:r>
          </a:p>
          <a:p>
            <a:pPr eaLnBrk="1" hangingPunct="1">
              <a:buFontTx/>
              <a:buNone/>
            </a:pPr>
            <a:r>
              <a:rPr lang="tr-TR" altLang="en-US"/>
              <a:t>	</a:t>
            </a:r>
            <a:r>
              <a:rPr lang="tr-TR" altLang="en-US" b="1"/>
              <a:t>Yansıtma</a:t>
            </a:r>
            <a:r>
              <a:rPr lang="tr-TR" altLang="en-US" b="1" dirty="0"/>
              <a:t>:</a:t>
            </a:r>
            <a:r>
              <a:rPr lang="tr-TR" altLang="en-US" dirty="0"/>
              <a:t> Bu bölümde </a:t>
            </a:r>
            <a:r>
              <a:rPr lang="tr-TR" altLang="en-US"/>
              <a:t>öğrenci yaptığı çalışmaların </a:t>
            </a:r>
            <a:r>
              <a:rPr lang="tr-TR" altLang="en-US" dirty="0"/>
              <a:t>bir ölçüde muhakemesini </a:t>
            </a:r>
            <a:r>
              <a:rPr lang="tr-TR" altLang="en-US"/>
              <a:t>yapmak amacı </a:t>
            </a:r>
            <a:r>
              <a:rPr lang="tr-TR" altLang="en-US" dirty="0"/>
              <a:t>ile kendisi ile ilgili </a:t>
            </a:r>
            <a:r>
              <a:rPr lang="tr-TR" altLang="en-US"/>
              <a:t>görüşlerini yansıtır</a:t>
            </a:r>
            <a:r>
              <a:rPr lang="tr-TR" altLang="en-US" dirty="0"/>
              <a:t>. </a:t>
            </a:r>
          </a:p>
          <a:p>
            <a:pPr eaLnBrk="1" hangingPunct="1">
              <a:buFontTx/>
              <a:buNone/>
            </a:pPr>
            <a:endParaRPr lang="tr-TR" altLang="en-US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7 Slayt Numarası Yer Tutucusu">
            <a:extLst>
              <a:ext uri="{FF2B5EF4-FFF2-40B4-BE49-F238E27FC236}">
                <a16:creationId xmlns:a16="http://schemas.microsoft.com/office/drawing/2014/main" id="{32B80E3B-4881-439B-8371-FECB48778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0377A206-26EB-4073-B032-C8E11EC0EC03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14</a:t>
            </a:fld>
            <a:endParaRPr lang="tr-TR" altLang="en-US" sz="190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9141492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6B6CAA8-1D3A-4CB4-89BF-E66370AF5E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 lIns="91440" rIns="91440" bIns="45720">
            <a:normAutofit/>
          </a:bodyPr>
          <a:lstStyle/>
          <a:p>
            <a:pPr eaLnBrk="1" hangingPunct="1"/>
            <a:r>
              <a:rPr lang="tr-TR" altLang="en-US" sz="3900" dirty="0"/>
              <a:t>Öğrenci </a:t>
            </a:r>
            <a:r>
              <a:rPr lang="tr-TR" altLang="en-US" sz="3900"/>
              <a:t>Ürün Dosyasının Hazırlanma Aşamaları </a:t>
            </a:r>
            <a:endParaRPr lang="tr-TR" altLang="en-US" sz="3900" dirty="0"/>
          </a:p>
        </p:txBody>
      </p:sp>
      <p:pic>
        <p:nvPicPr>
          <p:cNvPr id="178181" name="Picture 178180" descr="Bir grup beyaz kağıt kayığın önünde giden bir turuncu kağıt kayık">
            <a:extLst>
              <a:ext uri="{FF2B5EF4-FFF2-40B4-BE49-F238E27FC236}">
                <a16:creationId xmlns:a16="http://schemas.microsoft.com/office/drawing/2014/main" id="{0B9EFFD7-118A-4831-9385-D887EB12576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926" r="46153" b="-1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  <p:sp>
        <p:nvSpPr>
          <p:cNvPr id="178179" name="Rectangle 3">
            <a:extLst>
              <a:ext uri="{FF2B5EF4-FFF2-40B4-BE49-F238E27FC236}">
                <a16:creationId xmlns:a16="http://schemas.microsoft.com/office/drawing/2014/main" id="{CDF74A50-4283-44E8-B8A6-8F06B0872E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1600" dirty="0"/>
              <a:t>Öğrenci </a:t>
            </a:r>
            <a:r>
              <a:rPr lang="tr-TR" altLang="en-US" sz="1600"/>
              <a:t>ürün dosyasının amacının </a:t>
            </a:r>
            <a:r>
              <a:rPr lang="tr-TR" altLang="en-US" sz="1600" dirty="0"/>
              <a:t>belirlenmesi </a:t>
            </a:r>
          </a:p>
          <a:p>
            <a:pPr eaLnBrk="1" hangingPunct="1"/>
            <a:r>
              <a:rPr lang="tr-TR" altLang="en-US" sz="1600"/>
              <a:t>Ürün dosyası </a:t>
            </a:r>
            <a:r>
              <a:rPr lang="tr-TR" altLang="en-US" sz="1600" dirty="0"/>
              <a:t>türünü belirlemek</a:t>
            </a:r>
          </a:p>
          <a:p>
            <a:pPr eaLnBrk="1" hangingPunct="1"/>
            <a:r>
              <a:rPr lang="tr-TR" altLang="en-US" sz="1600"/>
              <a:t>Dosyanın  hazırlanması </a:t>
            </a:r>
            <a:r>
              <a:rPr lang="tr-TR" altLang="en-US" sz="1600" dirty="0"/>
              <a:t>ile ilgili hedefler belirleme</a:t>
            </a:r>
          </a:p>
          <a:p>
            <a:pPr eaLnBrk="1" hangingPunct="1"/>
            <a:r>
              <a:rPr lang="tr-TR" altLang="en-US" sz="1600" dirty="0"/>
              <a:t>Öğrenci </a:t>
            </a:r>
            <a:r>
              <a:rPr lang="tr-TR" altLang="en-US" sz="1600"/>
              <a:t>ürün dosyasında bulunacak çalışmaların </a:t>
            </a:r>
            <a:r>
              <a:rPr lang="tr-TR" altLang="en-US" sz="1600" dirty="0"/>
              <a:t>seçilmesi </a:t>
            </a:r>
          </a:p>
          <a:p>
            <a:pPr eaLnBrk="1" hangingPunct="1"/>
            <a:r>
              <a:rPr lang="tr-TR" altLang="en-US" sz="1600" dirty="0"/>
              <a:t>Öğrenci </a:t>
            </a:r>
            <a:r>
              <a:rPr lang="tr-TR" altLang="en-US" sz="1600"/>
              <a:t>ürün dosyasındaki çalışmalara </a:t>
            </a:r>
            <a:r>
              <a:rPr lang="tr-TR" altLang="en-US" sz="1600" dirty="0"/>
              <a:t>ait değerlendirme ölçütlerinin belirlenmesi </a:t>
            </a:r>
          </a:p>
          <a:p>
            <a:pPr eaLnBrk="1" hangingPunct="1"/>
            <a:r>
              <a:rPr lang="tr-TR" altLang="en-US" sz="1600"/>
              <a:t>Çalışmalara ilişkin kayıtların tutulması</a:t>
            </a:r>
            <a:endParaRPr lang="tr-TR" altLang="en-US" sz="1600" dirty="0"/>
          </a:p>
          <a:p>
            <a:pPr eaLnBrk="1" hangingPunct="1"/>
            <a:r>
              <a:rPr lang="tr-TR" altLang="en-US" sz="1600" dirty="0"/>
              <a:t>Ailelerle iş </a:t>
            </a:r>
            <a:r>
              <a:rPr lang="tr-TR" altLang="en-US" sz="1600"/>
              <a:t>birliği yapılması </a:t>
            </a:r>
            <a:endParaRPr lang="tr-TR" altLang="en-US" sz="1600" dirty="0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1CEA2345-BD49-4E03-B9E5-5CEF89B2F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F46012A-B4CA-4574-8EA0-1437880D081B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tr-TR" altLang="en-US" sz="1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02F2055D-D9A5-4972-8F99-51279C918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 lIns="91440" rIns="91440" bIns="45720">
            <a:normAutofit/>
          </a:bodyPr>
          <a:lstStyle/>
          <a:p>
            <a:pPr algn="r" eaLnBrk="1" hangingPunct="1"/>
            <a:r>
              <a:rPr lang="tr-TR" altLang="en-US" dirty="0">
                <a:solidFill>
                  <a:srgbClr val="FFFFFF"/>
                </a:solidFill>
              </a:rPr>
              <a:t>Öğrenci </a:t>
            </a:r>
            <a:r>
              <a:rPr lang="tr-TR" altLang="en-US">
                <a:solidFill>
                  <a:srgbClr val="FFFFFF"/>
                </a:solidFill>
              </a:rPr>
              <a:t>Ürün Dosyası Hazırlama </a:t>
            </a:r>
            <a:r>
              <a:rPr lang="tr-TR" altLang="en-US" dirty="0">
                <a:solidFill>
                  <a:srgbClr val="FFFFFF"/>
                </a:solidFill>
              </a:rPr>
              <a:t>Sürecinde Öğretmenin Görevleri (1/2)</a:t>
            </a:r>
          </a:p>
        </p:txBody>
      </p:sp>
      <p:sp>
        <p:nvSpPr>
          <p:cNvPr id="178179" name="Rectangle 3">
            <a:extLst>
              <a:ext uri="{FF2B5EF4-FFF2-40B4-BE49-F238E27FC236}">
                <a16:creationId xmlns:a16="http://schemas.microsoft.com/office/drawing/2014/main" id="{27AB41B0-0314-4FDA-B958-BC150686D3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en-US" dirty="0"/>
              <a:t>Öğrenci </a:t>
            </a:r>
            <a:r>
              <a:rPr lang="tr-TR" altLang="en-US"/>
              <a:t>ürün dosyasının sınıfa tanıtılması</a:t>
            </a:r>
            <a:endParaRPr lang="tr-TR" altLang="en-US" dirty="0"/>
          </a:p>
          <a:p>
            <a:pPr eaLnBrk="1" hangingPunct="1"/>
            <a:r>
              <a:rPr lang="tr-TR" altLang="en-US" dirty="0"/>
              <a:t>Varsa bir örneğinin öğrenciler gösterilmesi</a:t>
            </a:r>
          </a:p>
          <a:p>
            <a:pPr eaLnBrk="1" hangingPunct="1"/>
            <a:r>
              <a:rPr lang="tr-TR" altLang="en-US" dirty="0"/>
              <a:t>Öğrencilere </a:t>
            </a:r>
            <a:r>
              <a:rPr lang="tr-TR" altLang="en-US"/>
              <a:t>ürün dosyasının </a:t>
            </a:r>
            <a:r>
              <a:rPr lang="tr-TR" altLang="en-US" dirty="0"/>
              <a:t>bir </a:t>
            </a:r>
            <a:r>
              <a:rPr lang="tr-TR" altLang="en-US"/>
              <a:t>değerlendirme aracı </a:t>
            </a:r>
            <a:r>
              <a:rPr lang="tr-TR" altLang="en-US" dirty="0"/>
              <a:t>olduğunun söylenmesi</a:t>
            </a:r>
          </a:p>
          <a:p>
            <a:pPr eaLnBrk="1" hangingPunct="1"/>
            <a:r>
              <a:rPr lang="tr-TR" altLang="en-US" dirty="0"/>
              <a:t>Öğrenciye </a:t>
            </a:r>
            <a:r>
              <a:rPr lang="tr-TR" altLang="en-US"/>
              <a:t>ürün dosyası hazırlamada </a:t>
            </a:r>
            <a:r>
              <a:rPr lang="tr-TR" altLang="en-US" dirty="0"/>
              <a:t>rehber olacak </a:t>
            </a:r>
            <a:r>
              <a:rPr lang="tr-TR" altLang="en-US"/>
              <a:t>bir yazı hazırlanması</a:t>
            </a:r>
            <a:endParaRPr lang="tr-TR" altLang="en-US" dirty="0"/>
          </a:p>
          <a:p>
            <a:pPr eaLnBrk="1" hangingPunct="1"/>
            <a:r>
              <a:rPr lang="tr-TR" altLang="en-US" dirty="0"/>
              <a:t>Öğrenci </a:t>
            </a:r>
            <a:r>
              <a:rPr lang="tr-TR" altLang="en-US"/>
              <a:t>ürün dosyalarında </a:t>
            </a:r>
            <a:r>
              <a:rPr lang="tr-TR" altLang="en-US" dirty="0"/>
              <a:t>nelerin bulunabileceğinin söylenmesi (projeler</a:t>
            </a:r>
            <a:r>
              <a:rPr lang="tr-TR" altLang="en-US"/>
              <a:t>, araştırmalar</a:t>
            </a:r>
            <a:r>
              <a:rPr lang="tr-TR" altLang="en-US" dirty="0"/>
              <a:t>, problemler, stratejiler, dereceli </a:t>
            </a:r>
            <a:r>
              <a:rPr lang="tr-TR" altLang="en-US"/>
              <a:t>puanlama anahtarları, yazılar </a:t>
            </a:r>
            <a:r>
              <a:rPr lang="tr-TR" altLang="en-US" dirty="0"/>
              <a:t>vb.).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0E3CADE2-9905-45ED-A435-08CA780A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C5FBDAC-18B0-4F97-AE3D-55ABBF86D0CE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tr-TR" altLang="en-US" sz="19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DE3266EF-41C6-45EE-9F55-1526433D2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 eaLnBrk="1" hangingPunct="1"/>
            <a:r>
              <a:rPr lang="tr-TR" altLang="en-US" dirty="0">
                <a:solidFill>
                  <a:srgbClr val="FFFFFF"/>
                </a:solidFill>
              </a:rPr>
              <a:t>Öğrenci </a:t>
            </a:r>
            <a:r>
              <a:rPr lang="tr-TR" altLang="en-US">
                <a:solidFill>
                  <a:srgbClr val="FFFFFF"/>
                </a:solidFill>
              </a:rPr>
              <a:t>Ürün Dosyası Hazırlama </a:t>
            </a:r>
            <a:r>
              <a:rPr lang="tr-TR" altLang="en-US" dirty="0">
                <a:solidFill>
                  <a:srgbClr val="FFFFFF"/>
                </a:solidFill>
              </a:rPr>
              <a:t>Sürecinde Öğretmenin Görevleri (2/2)</a:t>
            </a:r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0F9C82E1-6CDE-4A49-9E49-C283A27DE7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en-US"/>
              <a:t>Yapılan çalışmalardan </a:t>
            </a:r>
            <a:r>
              <a:rPr lang="tr-TR" altLang="en-US" dirty="0"/>
              <a:t>belli periyotlarla en iyi ürünün seçilmesi</a:t>
            </a:r>
          </a:p>
          <a:p>
            <a:pPr eaLnBrk="1" hangingPunct="1"/>
            <a:r>
              <a:rPr lang="tr-TR" altLang="en-US" dirty="0"/>
              <a:t>Öğrencilerden, her öğrenme ürünüyle ilgili materyali seçmek için bir gerekçe göstermeleri </a:t>
            </a:r>
            <a:r>
              <a:rPr lang="tr-TR" altLang="en-US"/>
              <a:t>ve çalışmalarını </a:t>
            </a:r>
            <a:r>
              <a:rPr lang="tr-TR" altLang="en-US" dirty="0"/>
              <a:t>eleştirmelerinin istenmesi</a:t>
            </a:r>
          </a:p>
          <a:p>
            <a:pPr eaLnBrk="1" hangingPunct="1"/>
            <a:r>
              <a:rPr lang="tr-TR" altLang="en-US"/>
              <a:t>Öğrencilere akranlarıyla </a:t>
            </a:r>
            <a:r>
              <a:rPr lang="tr-TR" altLang="en-US" dirty="0"/>
              <a:t>birlikte ürünlerini </a:t>
            </a:r>
            <a:r>
              <a:rPr lang="tr-TR" altLang="en-US"/>
              <a:t>paylaşma fırsatı </a:t>
            </a:r>
            <a:r>
              <a:rPr lang="tr-TR" altLang="en-US" dirty="0"/>
              <a:t>verilmesi</a:t>
            </a:r>
          </a:p>
          <a:p>
            <a:pPr eaLnBrk="1" hangingPunct="1"/>
            <a:r>
              <a:rPr lang="tr-TR" altLang="en-US"/>
              <a:t>Her aşamanın nasıl değerlendirileceğinin açıklanması </a:t>
            </a:r>
            <a:r>
              <a:rPr lang="tr-TR" altLang="en-US" dirty="0"/>
              <a:t>ve öğrencilere puanlama konusunda bilgi verilmesi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2290607E-2931-437D-B44D-A16065C1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5B5AC6C4-964D-482C-91A0-30B5591941F2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17</a:t>
            </a:fld>
            <a:endParaRPr lang="tr-TR" altLang="en-US" sz="1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7049A7D3-684C-4C59-A4B6-7B308A6AD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7B1087B-C592-40E7-B532-60B453A2F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4AE7447-E8F8-4A0F-9E3D-94842BFF8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85981F80-69EE-4E2B-82A8-47FDFD772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6CE0473-0B07-47EE-A016-EBD87F2C8C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EDD0D1E4-DFCA-4DF0-9D37-571A5F529F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3" name="Rectangle 82">
            <a:extLst>
              <a:ext uri="{FF2B5EF4-FFF2-40B4-BE49-F238E27FC236}">
                <a16:creationId xmlns:a16="http://schemas.microsoft.com/office/drawing/2014/main" id="{0680B5D0-24EC-465A-A0E6-C4DF951E0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0BF1B50-A83E-4ED6-A2AA-C943C1F89F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1F31E8B2-210B-4B90-83BB-3B180732E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860FE719-2E6C-4736-BA34-7C4FEF7072A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796136" y="1432222"/>
            <a:ext cx="2762354" cy="3968231"/>
          </a:xfrm>
        </p:spPr>
        <p:txBody>
          <a:bodyPr vert="horz" lIns="91440" tIns="45720" rIns="91440" bIns="45720" rtlCol="0" anchor="ctr" anchorCtr="1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b="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Portfolyoların</a:t>
            </a:r>
            <a:r>
              <a:rPr lang="en-US" altLang="en-US" sz="2400" b="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b="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Değerlendirilmesi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b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</a:b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Portfolyo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değerlendirilmesinde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genel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olarak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bir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sınıflama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cetveli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olan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dereceleme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ölçekleri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(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puanlama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yönergeler</a:t>
            </a:r>
            <a:r>
              <a:rPr lang="tr-TR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) </a:t>
            </a:r>
            <a:r>
              <a:rPr lang="en-US" altLang="en-US" sz="2400" dirty="0" err="1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kullanılır</a:t>
            </a:r>
            <a: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  <a:t>. </a:t>
            </a:r>
            <a:br>
              <a:rPr lang="en-US" altLang="en-US" sz="2400" dirty="0">
                <a:blipFill dpi="0" rotWithShape="1">
                  <a:blip r:embed="rId5"/>
                  <a:srcRect/>
                  <a:tile tx="6350" ty="-127000" sx="65000" sy="64000" flip="none" algn="tl"/>
                </a:blipFill>
              </a:rPr>
            </a:br>
            <a:endParaRPr lang="en-US" altLang="en-US" sz="2400" dirty="0">
              <a:blipFill dpi="0" rotWithShape="1">
                <a:blip r:embed="rId5"/>
                <a:srcRect/>
                <a:tile tx="6350" ty="-127000" sx="65000" sy="64000" flip="none" algn="tl"/>
              </a:blipFill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B387409-2B98-40F8-A65F-EF7CF989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9E5F284-A588-4AE7-A36D-1C93E4FD0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45D7D540-5CF2-4FC1-BE53-277CC22C0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916C9AA0-DC0C-49A1-ACDF-10BD6D739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46084" name="Picture 4">
            <a:extLst>
              <a:ext uri="{FF2B5EF4-FFF2-40B4-BE49-F238E27FC236}">
                <a16:creationId xmlns:a16="http://schemas.microsoft.com/office/drawing/2014/main" id="{E6B37676-6DE7-4D15-85CA-ED02F0188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7737" y="766388"/>
            <a:ext cx="4178036" cy="49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0AED0773-7E10-4092-9EF3-066ED2E3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42" y="5477256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467254C2-EB21-473D-A6EB-C0CAB0DE4492}" type="slidenum">
              <a:rPr lang="en-US" altLang="en-US" sz="2800">
                <a:solidFill>
                  <a:srgbClr val="FFFFFF"/>
                </a:solidFill>
                <a:latin typeface="+mj-lt"/>
              </a:rPr>
              <a:pPr eaLnBrk="1" hangingPunct="1">
                <a:spcAft>
                  <a:spcPts val="600"/>
                </a:spcAft>
              </a:pPr>
              <a:t>18</a:t>
            </a:fld>
            <a:endParaRPr lang="en-US" altLang="en-US" sz="280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249BC776-38DA-4666-AE63-1F22747B3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 eaLnBrk="1" hangingPunct="1"/>
            <a:r>
              <a:rPr lang="tr-TR" altLang="en-US">
                <a:solidFill>
                  <a:srgbClr val="FFFFFF"/>
                </a:solidFill>
              </a:rPr>
              <a:t>Poster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1F368015-A6E5-4E46-862E-D54EA11494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en-US" dirty="0"/>
              <a:t>Öğrencilerin bir konu ile ilgili bilgileri derinlemesine öğrenmesi, </a:t>
            </a:r>
            <a:r>
              <a:rPr lang="tr-TR" altLang="en-US"/>
              <a:t>literatür taraması yapması, </a:t>
            </a:r>
            <a:r>
              <a:rPr lang="tr-TR" altLang="en-US" dirty="0"/>
              <a:t>ilgili </a:t>
            </a:r>
            <a:r>
              <a:rPr lang="tr-TR" altLang="en-US"/>
              <a:t>kaynaklara ulaşılması bakımından kullanılan kaynaklardır</a:t>
            </a:r>
            <a:r>
              <a:rPr lang="tr-TR" altLang="en-US" dirty="0"/>
              <a:t>.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885A1A6F-5553-4296-B126-2782703C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3CBE074A-DC4A-404E-836F-41CF0392D057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19</a:t>
            </a:fld>
            <a:endParaRPr lang="tr-TR" altLang="en-US" sz="19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17 Slayt Numarası Yer Tutucusu">
            <a:extLst>
              <a:ext uri="{FF2B5EF4-FFF2-40B4-BE49-F238E27FC236}">
                <a16:creationId xmlns:a16="http://schemas.microsoft.com/office/drawing/2014/main" id="{40E315E3-8099-4538-8B78-8E6E5740C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D5E3682-E3E5-44A9-AA22-077AD23CDDB3}" type="slidenum">
              <a:rPr lang="tr-TR" altLang="en-US" sz="1200">
                <a:solidFill>
                  <a:srgbClr val="045C75"/>
                </a:solidFill>
              </a:rPr>
              <a:pPr eaLnBrk="1" hangingPunct="1"/>
              <a:t>2</a:t>
            </a:fld>
            <a:endParaRPr lang="tr-TR" altLang="en-US" sz="1200">
              <a:solidFill>
                <a:srgbClr val="045C75"/>
              </a:solidFill>
            </a:endParaRPr>
          </a:p>
        </p:txBody>
      </p:sp>
      <p:grpSp>
        <p:nvGrpSpPr>
          <p:cNvPr id="9219" name="Group 2">
            <a:extLst>
              <a:ext uri="{FF2B5EF4-FFF2-40B4-BE49-F238E27FC236}">
                <a16:creationId xmlns:a16="http://schemas.microsoft.com/office/drawing/2014/main" id="{7E612B57-9859-4D1D-A14D-61D1394B69E2}"/>
              </a:ext>
            </a:extLst>
          </p:cNvPr>
          <p:cNvGrpSpPr>
            <a:grpSpLocks/>
          </p:cNvGrpSpPr>
          <p:nvPr/>
        </p:nvGrpSpPr>
        <p:grpSpPr bwMode="auto">
          <a:xfrm>
            <a:off x="250825" y="0"/>
            <a:ext cx="8534400" cy="6500813"/>
            <a:chOff x="2739" y="3306"/>
            <a:chExt cx="6732" cy="5797"/>
          </a:xfrm>
        </p:grpSpPr>
        <p:pic>
          <p:nvPicPr>
            <p:cNvPr id="9220" name="Picture 3" descr="PE02604_">
              <a:extLst>
                <a:ext uri="{FF2B5EF4-FFF2-40B4-BE49-F238E27FC236}">
                  <a16:creationId xmlns:a16="http://schemas.microsoft.com/office/drawing/2014/main" id="{AD561B20-CB26-4130-A4AF-CC8BE856C8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lum bright="70000" contrast="-70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6" y="3306"/>
              <a:ext cx="6358" cy="5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1" name="Group 4">
              <a:extLst>
                <a:ext uri="{FF2B5EF4-FFF2-40B4-BE49-F238E27FC236}">
                  <a16:creationId xmlns:a16="http://schemas.microsoft.com/office/drawing/2014/main" id="{47FBA595-69B5-4A9D-B0DE-5F5968A51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9" y="3306"/>
              <a:ext cx="6732" cy="5423"/>
              <a:chOff x="2552" y="2932"/>
              <a:chExt cx="6732" cy="5423"/>
            </a:xfrm>
          </p:grpSpPr>
          <p:grpSp>
            <p:nvGrpSpPr>
              <p:cNvPr id="9222" name="Group 5">
                <a:extLst>
                  <a:ext uri="{FF2B5EF4-FFF2-40B4-BE49-F238E27FC236}">
                    <a16:creationId xmlns:a16="http://schemas.microsoft.com/office/drawing/2014/main" id="{DBCE234A-D1F0-472D-ACEC-5E9D0BDA93A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52" y="2932"/>
                <a:ext cx="5236" cy="5049"/>
                <a:chOff x="2552" y="2932"/>
                <a:chExt cx="5236" cy="5049"/>
              </a:xfrm>
            </p:grpSpPr>
            <p:sp>
              <p:nvSpPr>
                <p:cNvPr id="9241" name="Line 6">
                  <a:extLst>
                    <a:ext uri="{FF2B5EF4-FFF2-40B4-BE49-F238E27FC236}">
                      <a16:creationId xmlns:a16="http://schemas.microsoft.com/office/drawing/2014/main" id="{6BE005D5-25D3-41DF-A5DB-7F84FA6C01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4048" y="3680"/>
                  <a:ext cx="1870" cy="3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242" name="Line 7">
                  <a:extLst>
                    <a:ext uri="{FF2B5EF4-FFF2-40B4-BE49-F238E27FC236}">
                      <a16:creationId xmlns:a16="http://schemas.microsoft.com/office/drawing/2014/main" id="{F79B678E-51E0-4171-9B65-07FA906878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918" y="3680"/>
                  <a:ext cx="1870" cy="374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grpSp>
              <p:nvGrpSpPr>
                <p:cNvPr id="9243" name="Group 8">
                  <a:extLst>
                    <a:ext uri="{FF2B5EF4-FFF2-40B4-BE49-F238E27FC236}">
                      <a16:creationId xmlns:a16="http://schemas.microsoft.com/office/drawing/2014/main" id="{E676D387-4159-4F5A-9F99-2AA6F6B59FC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552" y="4054"/>
                  <a:ext cx="3440" cy="3927"/>
                  <a:chOff x="2926" y="4054"/>
                  <a:chExt cx="3440" cy="3927"/>
                </a:xfrm>
              </p:grpSpPr>
              <p:sp>
                <p:nvSpPr>
                  <p:cNvPr id="9245" name="Rectangle 9">
                    <a:extLst>
                      <a:ext uri="{FF2B5EF4-FFF2-40B4-BE49-F238E27FC236}">
                        <a16:creationId xmlns:a16="http://schemas.microsoft.com/office/drawing/2014/main" id="{6EA54679-007C-4C83-85C7-7B1B164A0D7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926" y="4056"/>
                    <a:ext cx="2618" cy="375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 algn="ctr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dist="35921" dir="2700000" algn="ctr" rotWithShape="0">
                      <a:srgbClr val="808080"/>
                    </a:outerShdw>
                  </a:effectLst>
                </p:spPr>
                <p:txBody>
                  <a:bodyPr lIns="18000" tIns="10800" rIns="18000" bIns="10800"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/>
                    <a:r>
                      <a:rPr lang="tr-TR" altLang="zh-CN" sz="1600" b="1" dirty="0">
                        <a:latin typeface="+mj-lt"/>
                        <a:cs typeface="Times New Roman" panose="02020603050405020304" pitchFamily="18" charset="0"/>
                      </a:rPr>
                      <a:t>Geleneksel </a:t>
                    </a:r>
                    <a:r>
                      <a:rPr lang="tr-TR" altLang="zh-CN" sz="1600" b="1">
                        <a:latin typeface="+mj-lt"/>
                        <a:cs typeface="Times New Roman" panose="02020603050405020304" pitchFamily="18" charset="0"/>
                      </a:rPr>
                      <a:t>Ölçme Araçları</a:t>
                    </a:r>
                    <a:endParaRPr lang="tr-TR" altLang="en-US" sz="1600" dirty="0">
                      <a:latin typeface="+mj-lt"/>
                      <a:ea typeface="SimSun" panose="0201060003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9246" name="Group 10">
                    <a:extLst>
                      <a:ext uri="{FF2B5EF4-FFF2-40B4-BE49-F238E27FC236}">
                        <a16:creationId xmlns:a16="http://schemas.microsoft.com/office/drawing/2014/main" id="{E5A8DB5B-74AC-4BC1-B6B1-E5E613ED8A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926" y="4428"/>
                    <a:ext cx="3440" cy="3553"/>
                    <a:chOff x="2926" y="4428"/>
                    <a:chExt cx="3440" cy="3553"/>
                  </a:xfrm>
                </p:grpSpPr>
                <p:sp>
                  <p:nvSpPr>
                    <p:cNvPr id="9247" name="Text Box 11">
                      <a:extLst>
                        <a:ext uri="{FF2B5EF4-FFF2-40B4-BE49-F238E27FC236}">
                          <a16:creationId xmlns:a16="http://schemas.microsoft.com/office/drawing/2014/main" id="{4D35BCC3-DD5F-4C9A-8A49-87CDD2AED37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4" y="7421"/>
                      <a:ext cx="819" cy="5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808080"/>
                      </a:outerShdw>
                    </a:effec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600" b="1">
                          <a:latin typeface="+mj-lt"/>
                        </a:rPr>
                        <a:t>Sözlü Testler</a:t>
                      </a:r>
                      <a:endParaRPr lang="tr-TR" altLang="en-US" sz="1600" b="1">
                        <a:latin typeface="+mj-lt"/>
                      </a:endParaRPr>
                    </a:p>
                  </p:txBody>
                </p:sp>
                <p:sp>
                  <p:nvSpPr>
                    <p:cNvPr id="9248" name="Text Box 12">
                      <a:extLst>
                        <a:ext uri="{FF2B5EF4-FFF2-40B4-BE49-F238E27FC236}">
                          <a16:creationId xmlns:a16="http://schemas.microsoft.com/office/drawing/2014/main" id="{32ACC05B-D7D2-451B-8602-3A8F0F984B07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56" y="4802"/>
                      <a:ext cx="1440" cy="5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808080"/>
                      </a:outerShdw>
                    </a:effec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600" b="1">
                          <a:latin typeface="+mj-lt"/>
                        </a:rPr>
                        <a:t>Çoktan Seçmeli Testler</a:t>
                      </a:r>
                      <a:endParaRPr lang="tr-TR" altLang="en-US" sz="1600" b="1">
                        <a:latin typeface="+mj-lt"/>
                      </a:endParaRPr>
                    </a:p>
                  </p:txBody>
                </p:sp>
                <p:sp>
                  <p:nvSpPr>
                    <p:cNvPr id="9249" name="Text Box 13">
                      <a:extLst>
                        <a:ext uri="{FF2B5EF4-FFF2-40B4-BE49-F238E27FC236}">
                          <a16:creationId xmlns:a16="http://schemas.microsoft.com/office/drawing/2014/main" id="{CB490755-AE7D-44CC-A5BC-A9FC29AC382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6" y="5176"/>
                      <a:ext cx="317" cy="158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O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B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J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E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K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T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İ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F</a:t>
                      </a:r>
                    </a:p>
                    <a:p>
                      <a:pPr algn="ctr" eaLnBrk="1" hangingPunct="1"/>
                      <a:endParaRPr lang="tr-TR" altLang="zh-CN" sz="1000" b="1">
                        <a:latin typeface="+mj-lt"/>
                      </a:endParaRP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 T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E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S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T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L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E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</a:rPr>
                        <a:t>R</a:t>
                      </a:r>
                    </a:p>
                    <a:p>
                      <a:pPr algn="ctr" eaLnBrk="1" hangingPunct="1"/>
                      <a:endParaRPr lang="tr-TR" altLang="en-US" sz="1800">
                        <a:latin typeface="+mj-lt"/>
                      </a:endParaRPr>
                    </a:p>
                  </p:txBody>
                </p:sp>
                <p:sp>
                  <p:nvSpPr>
                    <p:cNvPr id="9250" name="Text Box 14">
                      <a:extLst>
                        <a:ext uri="{FF2B5EF4-FFF2-40B4-BE49-F238E27FC236}">
                          <a16:creationId xmlns:a16="http://schemas.microsoft.com/office/drawing/2014/main" id="{DD401EB1-DF53-4B46-BB25-4AF9B44DAC40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56" y="5551"/>
                      <a:ext cx="1440" cy="5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808080"/>
                      </a:outerShdw>
                    </a:effec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600" b="1">
                          <a:latin typeface="+mj-lt"/>
                          <a:cs typeface="Times New Roman" panose="02020603050405020304" pitchFamily="18" charset="0"/>
                        </a:rPr>
                        <a:t>Doğru-Yanlış </a:t>
                      </a:r>
                      <a:r>
                        <a:rPr lang="tr-TR" altLang="zh-CN" sz="1600" b="1" dirty="0">
                          <a:latin typeface="+mj-lt"/>
                          <a:cs typeface="Times New Roman" panose="02020603050405020304" pitchFamily="18" charset="0"/>
                        </a:rPr>
                        <a:t>Testleri</a:t>
                      </a:r>
                      <a:endParaRPr lang="tr-TR" altLang="en-US" sz="1600" b="1" dirty="0"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51" name="Text Box 15">
                      <a:extLst>
                        <a:ext uri="{FF2B5EF4-FFF2-40B4-BE49-F238E27FC236}">
                          <a16:creationId xmlns:a16="http://schemas.microsoft.com/office/drawing/2014/main" id="{C3E4B64F-00A2-4999-9FE8-5D1CBC7E7AF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56" y="6298"/>
                      <a:ext cx="1440" cy="56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808080"/>
                      </a:outerShdw>
                    </a:effec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600" b="1">
                          <a:latin typeface="+mj-lt"/>
                          <a:cs typeface="Times New Roman" panose="02020603050405020304" pitchFamily="18" charset="0"/>
                        </a:rPr>
                        <a:t>Tamamlamalı </a:t>
                      </a:r>
                      <a:r>
                        <a:rPr lang="tr-TR" altLang="zh-CN" sz="1600" b="1" dirty="0">
                          <a:latin typeface="+mj-lt"/>
                          <a:cs typeface="Times New Roman" panose="02020603050405020304" pitchFamily="18" charset="0"/>
                        </a:rPr>
                        <a:t>Testler</a:t>
                      </a:r>
                      <a:endParaRPr lang="tr-TR" altLang="en-US" sz="1600" b="1" dirty="0"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52" name="Text Box 16">
                      <a:extLst>
                        <a:ext uri="{FF2B5EF4-FFF2-40B4-BE49-F238E27FC236}">
                          <a16:creationId xmlns:a16="http://schemas.microsoft.com/office/drawing/2014/main" id="{05B17EEC-BB18-4DC9-BA85-CD7D3BA9432E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56" y="7046"/>
                      <a:ext cx="1440" cy="56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808080"/>
                      </a:outerShdw>
                    </a:effec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600" b="1">
                          <a:latin typeface="+mj-lt"/>
                          <a:cs typeface="Times New Roman" panose="02020603050405020304" pitchFamily="18" charset="0"/>
                        </a:rPr>
                        <a:t>Eşleştirmeli Testler</a:t>
                      </a:r>
                      <a:endParaRPr lang="tr-TR" altLang="en-US" sz="1600" b="1"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53" name="Line 17">
                      <a:extLst>
                        <a:ext uri="{FF2B5EF4-FFF2-40B4-BE49-F238E27FC236}">
                          <a16:creationId xmlns:a16="http://schemas.microsoft.com/office/drawing/2014/main" id="{627AF000-3843-42CE-AF1F-E3CDBACD848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1" y="4428"/>
                      <a:ext cx="0" cy="18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54" name="Line 18">
                      <a:extLst>
                        <a:ext uri="{FF2B5EF4-FFF2-40B4-BE49-F238E27FC236}">
                          <a16:creationId xmlns:a16="http://schemas.microsoft.com/office/drawing/2014/main" id="{FE352E08-8D95-43CC-964F-6C4DBC04EFA2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113" y="4615"/>
                      <a:ext cx="765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55" name="Line 19">
                      <a:extLst>
                        <a:ext uri="{FF2B5EF4-FFF2-40B4-BE49-F238E27FC236}">
                          <a16:creationId xmlns:a16="http://schemas.microsoft.com/office/drawing/2014/main" id="{751A6528-6E24-4A17-9A1B-7D822895033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3" y="4615"/>
                      <a:ext cx="0" cy="56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56" name="Line 20">
                      <a:extLst>
                        <a:ext uri="{FF2B5EF4-FFF2-40B4-BE49-F238E27FC236}">
                          <a16:creationId xmlns:a16="http://schemas.microsoft.com/office/drawing/2014/main" id="{8279D3F8-75C7-4F43-A6AB-AF6DDDC096C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3" y="6672"/>
                      <a:ext cx="0" cy="561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57" name="Line 21">
                      <a:extLst>
                        <a:ext uri="{FF2B5EF4-FFF2-40B4-BE49-F238E27FC236}">
                          <a16:creationId xmlns:a16="http://schemas.microsoft.com/office/drawing/2014/main" id="{07F4D855-8D23-4F60-8744-2A40705002D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3" y="7233"/>
                      <a:ext cx="2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58" name="Line 22">
                      <a:extLst>
                        <a:ext uri="{FF2B5EF4-FFF2-40B4-BE49-F238E27FC236}">
                          <a16:creationId xmlns:a16="http://schemas.microsoft.com/office/drawing/2014/main" id="{8ADB193D-C09F-4F12-9895-5011338628A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7" y="6485"/>
                      <a:ext cx="20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59" name="Line 23">
                      <a:extLst>
                        <a:ext uri="{FF2B5EF4-FFF2-40B4-BE49-F238E27FC236}">
                          <a16:creationId xmlns:a16="http://schemas.microsoft.com/office/drawing/2014/main" id="{956B35B0-3DF7-4F7E-A013-87F7C032B6E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47" y="5737"/>
                      <a:ext cx="20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60" name="Line 24">
                      <a:extLst>
                        <a:ext uri="{FF2B5EF4-FFF2-40B4-BE49-F238E27FC236}">
                          <a16:creationId xmlns:a16="http://schemas.microsoft.com/office/drawing/2014/main" id="{1AC041CF-CDDD-487D-83E2-7CA823ACAD83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13" y="4989"/>
                      <a:ext cx="2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61" name="Text Box 25">
                      <a:extLst>
                        <a:ext uri="{FF2B5EF4-FFF2-40B4-BE49-F238E27FC236}">
                          <a16:creationId xmlns:a16="http://schemas.microsoft.com/office/drawing/2014/main" id="{62F94427-67B4-4571-A434-3E11E9253D6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170" y="4989"/>
                      <a:ext cx="261" cy="13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Y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Z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  <a:cs typeface="Times New Roman" panose="02020603050405020304" pitchFamily="18" charset="0"/>
                        </a:rPr>
                        <a:t>I</a:t>
                      </a:r>
                      <a:endParaRPr lang="tr-TR" altLang="zh-CN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 eaLnBrk="1" hangingPunct="1"/>
                      <a:r>
                        <a:rPr lang="tr-TR" altLang="zh-CN" sz="1000" b="1">
                          <a:latin typeface="+mj-lt"/>
                          <a:cs typeface="Times New Roman" panose="02020603050405020304" pitchFamily="18" charset="0"/>
                        </a:rPr>
                        <a:t>I</a:t>
                      </a:r>
                      <a:endParaRPr lang="tr-TR" altLang="zh-CN" sz="1000" b="1" dirty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S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T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L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E</a:t>
                      </a:r>
                    </a:p>
                    <a:p>
                      <a:pPr algn="ctr" eaLnBrk="1" hangingPunct="1"/>
                      <a:r>
                        <a:rPr lang="tr-TR" altLang="zh-CN" sz="1000" b="1" dirty="0">
                          <a:latin typeface="+mj-lt"/>
                          <a:cs typeface="Times New Roman" panose="02020603050405020304" pitchFamily="18" charset="0"/>
                        </a:rPr>
                        <a:t>R</a:t>
                      </a:r>
                    </a:p>
                    <a:p>
                      <a:pPr algn="ctr" eaLnBrk="1" hangingPunct="1"/>
                      <a:endParaRPr lang="tr-TR" altLang="en-US" sz="1800" dirty="0"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62" name="Text Box 26">
                      <a:extLst>
                        <a:ext uri="{FF2B5EF4-FFF2-40B4-BE49-F238E27FC236}">
                          <a16:creationId xmlns:a16="http://schemas.microsoft.com/office/drawing/2014/main" id="{CCB79AFF-F7C9-4BFD-B144-8EA3E4AD0F94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4" y="5176"/>
                      <a:ext cx="819" cy="750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808080"/>
                      </a:outerShdw>
                    </a:effec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600" b="1">
                          <a:latin typeface="+mj-lt"/>
                          <a:cs typeface="Times New Roman" panose="02020603050405020304" pitchFamily="18" charset="0"/>
                        </a:rPr>
                        <a:t>Uzun Cevaplı </a:t>
                      </a:r>
                      <a:r>
                        <a:rPr lang="tr-TR" altLang="zh-CN" sz="1600" b="1" dirty="0">
                          <a:latin typeface="+mj-lt"/>
                          <a:cs typeface="Times New Roman" panose="02020603050405020304" pitchFamily="18" charset="0"/>
                        </a:rPr>
                        <a:t>Testler</a:t>
                      </a:r>
                      <a:endParaRPr lang="tr-TR" altLang="en-US" sz="1600" b="1" dirty="0"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63" name="Text Box 27">
                      <a:extLst>
                        <a:ext uri="{FF2B5EF4-FFF2-40B4-BE49-F238E27FC236}">
                          <a16:creationId xmlns:a16="http://schemas.microsoft.com/office/drawing/2014/main" id="{CC29912F-F06F-4EAC-BF0C-81F04E410F62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44" y="6113"/>
                      <a:ext cx="819" cy="74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>
                      <a:outerShdw dist="35921" dir="2700000" algn="ctr" rotWithShape="0">
                        <a:srgbClr val="808080"/>
                      </a:outerShdw>
                    </a:effectLst>
                  </p:spPr>
                  <p:txBody>
                    <a:bodyPr lIns="18000" tIns="10800" rIns="18000" bIns="10800"/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tr-TR" altLang="zh-CN" sz="1600" b="1">
                          <a:latin typeface="+mj-lt"/>
                          <a:cs typeface="Times New Roman" panose="02020603050405020304" pitchFamily="18" charset="0"/>
                        </a:rPr>
                        <a:t>Kısa Cevaplı </a:t>
                      </a:r>
                      <a:r>
                        <a:rPr lang="tr-TR" altLang="zh-CN" sz="1600" b="1" dirty="0">
                          <a:latin typeface="+mj-lt"/>
                          <a:cs typeface="Times New Roman" panose="02020603050405020304" pitchFamily="18" charset="0"/>
                        </a:rPr>
                        <a:t>Testler</a:t>
                      </a:r>
                      <a:endParaRPr lang="tr-TR" altLang="en-US" sz="1600" b="1" dirty="0">
                        <a:latin typeface="+mj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9264" name="Line 28">
                      <a:extLst>
                        <a:ext uri="{FF2B5EF4-FFF2-40B4-BE49-F238E27FC236}">
                          <a16:creationId xmlns:a16="http://schemas.microsoft.com/office/drawing/2014/main" id="{741BCED3-231A-479C-9294-A64E6572C27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2" y="4428"/>
                      <a:ext cx="0" cy="18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65" name="Line 29">
                      <a:extLst>
                        <a:ext uri="{FF2B5EF4-FFF2-40B4-BE49-F238E27FC236}">
                          <a16:creationId xmlns:a16="http://schemas.microsoft.com/office/drawing/2014/main" id="{726200D2-77A1-4D06-A2E3-9325ED5B42FC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422" y="4615"/>
                      <a:ext cx="935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66" name="Line 30">
                      <a:extLst>
                        <a:ext uri="{FF2B5EF4-FFF2-40B4-BE49-F238E27FC236}">
                          <a16:creationId xmlns:a16="http://schemas.microsoft.com/office/drawing/2014/main" id="{240B5302-BF91-48AA-AAD6-F5E30EE30C7E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57" y="4615"/>
                      <a:ext cx="0" cy="37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67" name="Line 31">
                      <a:extLst>
                        <a:ext uri="{FF2B5EF4-FFF2-40B4-BE49-F238E27FC236}">
                          <a16:creationId xmlns:a16="http://schemas.microsoft.com/office/drawing/2014/main" id="{5B4F9BD5-A702-43E0-A19D-189FFCFF133A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57" y="6298"/>
                      <a:ext cx="0" cy="187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68" name="Line 32">
                      <a:extLst>
                        <a:ext uri="{FF2B5EF4-FFF2-40B4-BE49-F238E27FC236}">
                          <a16:creationId xmlns:a16="http://schemas.microsoft.com/office/drawing/2014/main" id="{79029773-C55C-4FB1-8F5D-372CDD565FE0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57" y="6485"/>
                      <a:ext cx="18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69" name="Line 33">
                      <a:extLst>
                        <a:ext uri="{FF2B5EF4-FFF2-40B4-BE49-F238E27FC236}">
                          <a16:creationId xmlns:a16="http://schemas.microsoft.com/office/drawing/2014/main" id="{0B909DA7-DCEE-425D-8F21-7354734CF399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357" y="5550"/>
                      <a:ext cx="187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70" name="Line 34">
                      <a:extLst>
                        <a:ext uri="{FF2B5EF4-FFF2-40B4-BE49-F238E27FC236}">
                          <a16:creationId xmlns:a16="http://schemas.microsoft.com/office/drawing/2014/main" id="{F3FA3157-9B09-4AFE-B052-717FA729ABE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5" y="4455"/>
                      <a:ext cx="0" cy="244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71" name="Line 35">
                      <a:extLst>
                        <a:ext uri="{FF2B5EF4-FFF2-40B4-BE49-F238E27FC236}">
                          <a16:creationId xmlns:a16="http://schemas.microsoft.com/office/drawing/2014/main" id="{BEB567EF-1707-41A3-A510-6E537A70FC9D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35" y="4699"/>
                      <a:ext cx="74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72" name="Line 36">
                      <a:extLst>
                        <a:ext uri="{FF2B5EF4-FFF2-40B4-BE49-F238E27FC236}">
                          <a16:creationId xmlns:a16="http://schemas.microsoft.com/office/drawing/2014/main" id="{7C1B5EFD-91D4-408A-B64E-0F640A72E83B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3" y="4699"/>
                      <a:ext cx="0" cy="2908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  <p:sp>
                  <p:nvSpPr>
                    <p:cNvPr id="9273" name="Line 37">
                      <a:extLst>
                        <a:ext uri="{FF2B5EF4-FFF2-40B4-BE49-F238E27FC236}">
                          <a16:creationId xmlns:a16="http://schemas.microsoft.com/office/drawing/2014/main" id="{22A64E17-35C4-462E-8982-6E4A303C80B6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83" y="7607"/>
                      <a:ext cx="561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en-US">
                        <a:latin typeface="+mj-lt"/>
                      </a:endParaRPr>
                    </a:p>
                  </p:txBody>
                </p:sp>
              </p:grpSp>
            </p:grpSp>
            <p:sp>
              <p:nvSpPr>
                <p:cNvPr id="9244" name="AutoShape 38">
                  <a:extLst>
                    <a:ext uri="{FF2B5EF4-FFF2-40B4-BE49-F238E27FC236}">
                      <a16:creationId xmlns:a16="http://schemas.microsoft.com/office/drawing/2014/main" id="{F4C983E2-8E64-4B72-8593-E071D8850D3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" y="2932"/>
                  <a:ext cx="3553" cy="747"/>
                </a:xfrm>
                <a:prstGeom prst="flowChartAlternateProcess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lnSpc>
                      <a:spcPct val="96000"/>
                    </a:lnSpc>
                  </a:pPr>
                  <a:r>
                    <a:rPr lang="tr-TR" altLang="zh-CN" sz="1800" b="1">
                      <a:latin typeface="+mj-lt"/>
                      <a:cs typeface="Times New Roman" panose="02020603050405020304" pitchFamily="18" charset="0"/>
                    </a:rPr>
                    <a:t>Eğitimde Kullanılan </a:t>
                  </a:r>
                  <a:r>
                    <a:rPr lang="tr-TR" altLang="zh-CN" sz="1800" b="1" dirty="0">
                      <a:latin typeface="+mj-lt"/>
                      <a:cs typeface="Times New Roman" panose="02020603050405020304" pitchFamily="18" charset="0"/>
                    </a:rPr>
                    <a:t>Ölçme Araç ve Yöntemleri</a:t>
                  </a:r>
                  <a:endParaRPr lang="tr-TR" altLang="en-US" sz="1800" dirty="0"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223" name="Group 39">
                <a:extLst>
                  <a:ext uri="{FF2B5EF4-FFF2-40B4-BE49-F238E27FC236}">
                    <a16:creationId xmlns:a16="http://schemas.microsoft.com/office/drawing/2014/main" id="{7153BAE8-7550-498D-AD4D-C290F51EC7F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16" y="4054"/>
                <a:ext cx="2868" cy="4301"/>
                <a:chOff x="6292" y="4054"/>
                <a:chExt cx="2868" cy="4301"/>
              </a:xfrm>
            </p:grpSpPr>
            <p:sp>
              <p:nvSpPr>
                <p:cNvPr id="9224" name="Rectangle 40">
                  <a:extLst>
                    <a:ext uri="{FF2B5EF4-FFF2-40B4-BE49-F238E27FC236}">
                      <a16:creationId xmlns:a16="http://schemas.microsoft.com/office/drawing/2014/main" id="{007C93CA-4175-4A9D-8093-4FB817DBA7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2" y="4056"/>
                  <a:ext cx="2617" cy="375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 dirty="0">
                      <a:latin typeface="+mj-lt"/>
                      <a:cs typeface="Times New Roman" panose="02020603050405020304" pitchFamily="18" charset="0"/>
                    </a:rPr>
                    <a:t>Çoklu </a:t>
                  </a:r>
                  <a:r>
                    <a:rPr lang="tr-TR" altLang="zh-CN" sz="1600" b="1">
                      <a:latin typeface="+mj-lt"/>
                      <a:cs typeface="Times New Roman" panose="02020603050405020304" pitchFamily="18" charset="0"/>
                    </a:rPr>
                    <a:t>Değerlendirme  Araçları</a:t>
                  </a:r>
                  <a:endParaRPr lang="tr-TR" altLang="en-US" sz="1600" dirty="0"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25" name="Text Box 41">
                  <a:extLst>
                    <a:ext uri="{FF2B5EF4-FFF2-40B4-BE49-F238E27FC236}">
                      <a16:creationId xmlns:a16="http://schemas.microsoft.com/office/drawing/2014/main" id="{20EC3B39-6C8D-49BE-BAAF-2DCA2EA018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4677"/>
                  <a:ext cx="2358" cy="31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</a:rPr>
                    <a:t>Proje Ödevleri</a:t>
                  </a:r>
                  <a:endParaRPr lang="tr-TR" altLang="en-US" sz="1600" b="1">
                    <a:latin typeface="+mj-lt"/>
                  </a:endParaRPr>
                </a:p>
              </p:txBody>
            </p:sp>
            <p:sp>
              <p:nvSpPr>
                <p:cNvPr id="9226" name="Line 42">
                  <a:extLst>
                    <a:ext uri="{FF2B5EF4-FFF2-40B4-BE49-F238E27FC236}">
                      <a16:creationId xmlns:a16="http://schemas.microsoft.com/office/drawing/2014/main" id="{91340DBB-5D3F-4846-8EF7-2B571AF8C1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7601" y="4428"/>
                  <a:ext cx="0" cy="187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227" name="Line 43">
                  <a:extLst>
                    <a:ext uri="{FF2B5EF4-FFF2-40B4-BE49-F238E27FC236}">
                      <a16:creationId xmlns:a16="http://schemas.microsoft.com/office/drawing/2014/main" id="{A3A11E4E-AE20-4876-BD00-677646D48A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7601" y="4615"/>
                  <a:ext cx="1309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228" name="Line 44">
                  <a:extLst>
                    <a:ext uri="{FF2B5EF4-FFF2-40B4-BE49-F238E27FC236}">
                      <a16:creationId xmlns:a16="http://schemas.microsoft.com/office/drawing/2014/main" id="{65F9F673-7DA4-490F-A7DD-5AFA91041D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10" y="4615"/>
                  <a:ext cx="0" cy="5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229" name="Text Box 45">
                  <a:extLst>
                    <a:ext uri="{FF2B5EF4-FFF2-40B4-BE49-F238E27FC236}">
                      <a16:creationId xmlns:a16="http://schemas.microsoft.com/office/drawing/2014/main" id="{FFA79A2A-EEEF-4567-ACDB-A506167A5F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5051"/>
                  <a:ext cx="2358" cy="313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</a:rPr>
                    <a:t>Performans Ödevleri</a:t>
                  </a:r>
                  <a:endParaRPr lang="tr-TR" altLang="en-US" sz="1600" b="1">
                    <a:latin typeface="+mj-lt"/>
                  </a:endParaRPr>
                </a:p>
              </p:txBody>
            </p:sp>
            <p:sp>
              <p:nvSpPr>
                <p:cNvPr id="9230" name="Text Box 46">
                  <a:extLst>
                    <a:ext uri="{FF2B5EF4-FFF2-40B4-BE49-F238E27FC236}">
                      <a16:creationId xmlns:a16="http://schemas.microsoft.com/office/drawing/2014/main" id="{FCF509A6-8FB3-4A45-98EA-1874CAF8C17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5425"/>
                  <a:ext cx="2358" cy="313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 dirty="0">
                      <a:latin typeface="+mj-lt"/>
                      <a:cs typeface="Times New Roman" panose="02020603050405020304" pitchFamily="18" charset="0"/>
                    </a:rPr>
                    <a:t>Öğrenci </a:t>
                  </a:r>
                  <a:r>
                    <a:rPr lang="tr-TR" altLang="zh-CN" sz="1600" b="1">
                      <a:latin typeface="+mj-lt"/>
                      <a:cs typeface="Times New Roman" panose="02020603050405020304" pitchFamily="18" charset="0"/>
                    </a:rPr>
                    <a:t>Ürün Dosyaları</a:t>
                  </a:r>
                  <a:endParaRPr lang="tr-TR" altLang="en-US" sz="1600" b="1" dirty="0"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1" name="Text Box 47">
                  <a:extLst>
                    <a:ext uri="{FF2B5EF4-FFF2-40B4-BE49-F238E27FC236}">
                      <a16:creationId xmlns:a16="http://schemas.microsoft.com/office/drawing/2014/main" id="{F1620BF8-AD1E-4EE7-8664-77B1FB45CB7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5800"/>
                  <a:ext cx="2358" cy="31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  <a:cs typeface="Times New Roman" panose="02020603050405020304" pitchFamily="18" charset="0"/>
                    </a:rPr>
                    <a:t>Anekdot Kayıtları</a:t>
                  </a:r>
                  <a:endParaRPr lang="tr-TR" altLang="en-US" sz="1600" b="1" dirty="0"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2" name="Text Box 48">
                  <a:extLst>
                    <a:ext uri="{FF2B5EF4-FFF2-40B4-BE49-F238E27FC236}">
                      <a16:creationId xmlns:a16="http://schemas.microsoft.com/office/drawing/2014/main" id="{E18C2A96-32BC-4161-B374-819337CED3B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6174"/>
                  <a:ext cx="2358" cy="31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  <a:cs typeface="Times New Roman" panose="02020603050405020304" pitchFamily="18" charset="0"/>
                    </a:rPr>
                    <a:t>Akran ve Öz Değerlendirme</a:t>
                  </a:r>
                  <a:endParaRPr lang="tr-TR" altLang="en-US" sz="1600" b="1"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3" name="Text Box 49">
                  <a:extLst>
                    <a:ext uri="{FF2B5EF4-FFF2-40B4-BE49-F238E27FC236}">
                      <a16:creationId xmlns:a16="http://schemas.microsoft.com/office/drawing/2014/main" id="{071B588A-9AFE-4ADE-A9ED-9035E151EFB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6549"/>
                  <a:ext cx="2358" cy="310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  <a:cs typeface="Times New Roman" panose="02020603050405020304" pitchFamily="18" charset="0"/>
                    </a:rPr>
                    <a:t>Görüşme (Mülakat)</a:t>
                  </a:r>
                  <a:endParaRPr lang="tr-TR" altLang="en-US" sz="1600" b="1"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4" name="Text Box 50">
                  <a:extLst>
                    <a:ext uri="{FF2B5EF4-FFF2-40B4-BE49-F238E27FC236}">
                      <a16:creationId xmlns:a16="http://schemas.microsoft.com/office/drawing/2014/main" id="{EBEEEBC4-EF1D-4173-8D6B-B1D8DF47DC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6921"/>
                  <a:ext cx="2358" cy="31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</a:rPr>
                    <a:t>Dereceleme Ölçekleri</a:t>
                  </a:r>
                  <a:endParaRPr lang="tr-TR" altLang="en-US" sz="1600" b="1">
                    <a:latin typeface="+mj-lt"/>
                  </a:endParaRPr>
                </a:p>
              </p:txBody>
            </p:sp>
            <p:sp>
              <p:nvSpPr>
                <p:cNvPr id="9235" name="Text Box 51">
                  <a:extLst>
                    <a:ext uri="{FF2B5EF4-FFF2-40B4-BE49-F238E27FC236}">
                      <a16:creationId xmlns:a16="http://schemas.microsoft.com/office/drawing/2014/main" id="{A7BC3FF3-037E-4D06-A965-362473F97F9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723" y="5176"/>
                  <a:ext cx="437" cy="243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P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E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R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F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O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R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M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A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N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S</a:t>
                  </a:r>
                </a:p>
                <a:p>
                  <a:pPr algn="ctr" eaLnBrk="1" hangingPunct="1"/>
                  <a:endParaRPr lang="tr-TR" altLang="zh-CN" sz="1000" b="1">
                    <a:latin typeface="+mj-lt"/>
                    <a:cs typeface="Times New Roman" panose="02020603050405020304" pitchFamily="18" charset="0"/>
                  </a:endParaRP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D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E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Ğ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E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R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L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E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N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D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İ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R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M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E</a:t>
                  </a:r>
                </a:p>
                <a:p>
                  <a:pPr algn="ctr" eaLnBrk="1" hangingPunct="1"/>
                  <a:r>
                    <a:rPr lang="tr-TR" altLang="zh-CN" sz="1000" b="1">
                      <a:latin typeface="+mj-lt"/>
                      <a:cs typeface="Times New Roman" panose="02020603050405020304" pitchFamily="18" charset="0"/>
                    </a:rPr>
                    <a:t> </a:t>
                  </a:r>
                  <a:endParaRPr lang="tr-TR" altLang="en-US" sz="1000"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36" name="Line 52">
                  <a:extLst>
                    <a:ext uri="{FF2B5EF4-FFF2-40B4-BE49-F238E27FC236}">
                      <a16:creationId xmlns:a16="http://schemas.microsoft.com/office/drawing/2014/main" id="{D50BE1BA-E25E-42BF-B9D4-928F6E898CF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8910" y="7663"/>
                  <a:ext cx="0" cy="50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  <p:sp>
              <p:nvSpPr>
                <p:cNvPr id="9237" name="Text Box 53">
                  <a:extLst>
                    <a:ext uri="{FF2B5EF4-FFF2-40B4-BE49-F238E27FC236}">
                      <a16:creationId xmlns:a16="http://schemas.microsoft.com/office/drawing/2014/main" id="{130E8809-2BD4-4489-97C1-305B0391C01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5" y="7295"/>
                  <a:ext cx="2358" cy="313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</a:rPr>
                    <a:t>Sözlü Sunum</a:t>
                  </a:r>
                  <a:endParaRPr lang="tr-TR" altLang="en-US" sz="1600" b="1">
                    <a:latin typeface="+mj-lt"/>
                  </a:endParaRPr>
                </a:p>
              </p:txBody>
            </p:sp>
            <p:sp>
              <p:nvSpPr>
                <p:cNvPr id="9238" name="Text Box 54">
                  <a:extLst>
                    <a:ext uri="{FF2B5EF4-FFF2-40B4-BE49-F238E27FC236}">
                      <a16:creationId xmlns:a16="http://schemas.microsoft.com/office/drawing/2014/main" id="{70468786-83E1-4E91-8BE6-B2C69E02063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5" y="7669"/>
                  <a:ext cx="2358" cy="314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</a:rPr>
                    <a:t>Sergileme</a:t>
                  </a:r>
                  <a:endParaRPr lang="tr-TR" altLang="en-US" sz="1600" b="1">
                    <a:latin typeface="+mj-lt"/>
                  </a:endParaRPr>
                </a:p>
              </p:txBody>
            </p:sp>
            <p:sp>
              <p:nvSpPr>
                <p:cNvPr id="9239" name="Text Box 55">
                  <a:extLst>
                    <a:ext uri="{FF2B5EF4-FFF2-40B4-BE49-F238E27FC236}">
                      <a16:creationId xmlns:a16="http://schemas.microsoft.com/office/drawing/2014/main" id="{556299AE-A0E6-4CF7-A3C1-3DD247A8A2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92" y="8044"/>
                  <a:ext cx="2358" cy="311"/>
                </a:xfrm>
                <a:prstGeom prst="rect">
                  <a:avLst/>
                </a:prstGeom>
                <a:solidFill>
                  <a:srgbClr val="FFFFFF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808080"/>
                  </a:outerShdw>
                </a:effectLst>
              </p:spPr>
              <p:txBody>
                <a:bodyPr lIns="18000" tIns="10800" rIns="18000" bIns="10800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/>
                  <a:r>
                    <a:rPr lang="tr-TR" altLang="zh-CN" sz="1600" b="1">
                      <a:latin typeface="+mj-lt"/>
                    </a:rPr>
                    <a:t>Gözlemler</a:t>
                  </a:r>
                  <a:endParaRPr lang="tr-TR" altLang="en-US" sz="1600" b="1">
                    <a:latin typeface="+mj-lt"/>
                  </a:endParaRPr>
                </a:p>
              </p:txBody>
            </p:sp>
            <p:sp>
              <p:nvSpPr>
                <p:cNvPr id="9240" name="Line 56">
                  <a:extLst>
                    <a:ext uri="{FF2B5EF4-FFF2-40B4-BE49-F238E27FC236}">
                      <a16:creationId xmlns:a16="http://schemas.microsoft.com/office/drawing/2014/main" id="{6A0FEC6F-588C-4A2A-9354-C29D221208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8723" y="8168"/>
                  <a:ext cx="187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>
                    <a:latin typeface="+mj-lt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>
            <a:extLst>
              <a:ext uri="{FF2B5EF4-FFF2-40B4-BE49-F238E27FC236}">
                <a16:creationId xmlns:a16="http://schemas.microsoft.com/office/drawing/2014/main" id="{EC78E3E1-BBBA-4058-AAEB-714F04B0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86860FA5-CE2B-4019-8FD1-031D7D84E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392DF474-2C37-4DC7-B889-E88EAADEA6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 useBgFill="1">
        <p:nvSpPr>
          <p:cNvPr id="110" name="Rectangle 109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837459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3981573"/>
            <a:ext cx="7667244" cy="2078335"/>
          </a:xfrm>
          <a:prstGeom prst="rect">
            <a:avLst/>
          </a:prstGeom>
          <a:blipFill dpi="0" rotWithShape="1">
            <a:blip r:embed="rId4">
              <a:alphaModFix amt="9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50D16049-6852-45F2-80AF-DC9A116241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964092" y="4162031"/>
            <a:ext cx="3407762" cy="17671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altLang="en-US" sz="2200"/>
              <a:t>Örnek Poster: Kimya 9 - 5.Ünite: Hayatımızda kimya </a:t>
            </a:r>
            <a:br>
              <a:rPr lang="en-US" altLang="en-US" sz="2200"/>
            </a:br>
            <a:r>
              <a:rPr lang="en-US" altLang="en-US" sz="2200"/>
              <a:t>(Kazanımlar: 4.1, 4.2, 4.3, 4.4)</a:t>
            </a:r>
          </a:p>
        </p:txBody>
      </p:sp>
      <p:sp>
        <p:nvSpPr>
          <p:cNvPr id="53284" name="Text Box 52">
            <a:extLst>
              <a:ext uri="{FF2B5EF4-FFF2-40B4-BE49-F238E27FC236}">
                <a16:creationId xmlns:a16="http://schemas.microsoft.com/office/drawing/2014/main" id="{0EBFFAA3-503C-451F-91F7-E5177CA33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3440" y="4170410"/>
            <a:ext cx="3524415" cy="176714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-182880" eaLnBrk="1" hangingPunct="1">
              <a:lnSpc>
                <a:spcPct val="90000"/>
              </a:lnSpc>
              <a:spcBef>
                <a:spcPct val="500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pPr>
            <a:r>
              <a:rPr lang="en-US" altLang="en-US" sz="1600" b="1">
                <a:latin typeface="+mn-lt"/>
              </a:rPr>
              <a:t>Konu: Çeşitli kimyasal maddelerin çevreye olan etkilerini araştırarak sözlü sunum yapacağınız bir poster hazırlayınız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128670"/>
            <a:ext cx="7667244" cy="80683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17 Slayt Numarası Yer Tutucusu">
            <a:extLst>
              <a:ext uri="{FF2B5EF4-FFF2-40B4-BE49-F238E27FC236}">
                <a16:creationId xmlns:a16="http://schemas.microsoft.com/office/drawing/2014/main" id="{F9608CEF-E541-49ED-969C-5A2C0991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0EAB1E38-01C2-4BDE-94DD-9373C9F7B09E}" type="slidenum">
              <a:rPr lang="en-US" altLang="en-US" sz="1400">
                <a:solidFill>
                  <a:srgbClr val="FFFFFF"/>
                </a:solidFill>
                <a:latin typeface="+mj-lt"/>
              </a:rPr>
              <a:pPr eaLnBrk="1" hangingPunct="1">
                <a:spcAft>
                  <a:spcPts val="600"/>
                </a:spcAft>
              </a:pPr>
              <a:t>20</a:t>
            </a:fld>
            <a:endParaRPr lang="en-US" altLang="en-US" sz="1400">
              <a:solidFill>
                <a:srgbClr val="FFFFFF"/>
              </a:solidFill>
              <a:latin typeface="+mj-lt"/>
            </a:endParaRPr>
          </a:p>
        </p:txBody>
      </p:sp>
      <p:graphicFrame>
        <p:nvGraphicFramePr>
          <p:cNvPr id="46131" name="Group 51">
            <a:extLst>
              <a:ext uri="{FF2B5EF4-FFF2-40B4-BE49-F238E27FC236}">
                <a16:creationId xmlns:a16="http://schemas.microsoft.com/office/drawing/2014/main" id="{991D4E8C-1E55-4E85-A2AA-37D65C3CEB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598996"/>
              </p:ext>
            </p:extLst>
          </p:nvPr>
        </p:nvGraphicFramePr>
        <p:xfrm>
          <a:off x="738378" y="740687"/>
          <a:ext cx="7667247" cy="3028010"/>
        </p:xfrm>
        <a:graphic>
          <a:graphicData uri="http://schemas.openxmlformats.org/drawingml/2006/table">
            <a:tbl>
              <a:tblPr firstRow="1" bandRow="1"/>
              <a:tblGrid>
                <a:gridCol w="7461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02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tr-TR" sz="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puan </a:t>
                      </a:r>
                      <a:endParaRPr kumimoji="0" lang="tr-T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puan</a:t>
                      </a:r>
                      <a:endParaRPr kumimoji="0" lang="tr-T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puan</a:t>
                      </a:r>
                      <a:endParaRPr kumimoji="0" lang="tr-T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puan</a:t>
                      </a:r>
                      <a:endParaRPr kumimoji="0" lang="tr-TR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İçerik</a:t>
                      </a:r>
                      <a:endParaRPr kumimoji="0" lang="tr-TR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Sunulan bilgilerin doğru olarak, konuyla ilgili bütün bilgileri içerdiği görülmüştür.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Sunulan bilgilerin doğru fakat bilgi eksiklikleri olduğu görülmüştür.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Sunulan bilgilerde gereksiz bilgilere yer verildiği görülmüştür.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Sunulan bilgilerde eksiklik ve yanlışlıkların olduğu görülmüştür.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1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Performans</a:t>
                      </a:r>
                      <a:endParaRPr kumimoji="0" lang="tr-TR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Etkili bir sunum yapmada gösterilebilecek performansın tamamı gösterildi.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Etkili bir sunum yapmada gösterilebilecek performansın birçoğu gösterildi.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Etkili bir sunum yapmada gösterilebilecek performansın çok azı gösterildi.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Etkili bir sunum yapmada gösterilebilecek performansın hiç biri gösterilmedi.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35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Görsellik</a:t>
                      </a:r>
                      <a:endParaRPr kumimoji="0" lang="tr-TR" sz="7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Hazırlanan posterde görsel öğelerin sunumu bütünlük içermektedir.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Görsel sunumu zenginleştirecek şekilde resimlerin kullanımına yer verilmiştir.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Hazırlanan posterde görsel öğelerin sunumunda tam bir bütünlük olamadığı ve 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görsel sunumu zenginleştirecek şekilde resimlerin kullanımına yer verilmiştir.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Hazırlanan posterde görsel öğelerin sunumunda tam bir bütünlük olmadığı ve 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Görsel sunumu zenginleştirecek şekilde resimlerin kullanımına yer verilmediği görülmüştür.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Hazırlanan posterde görsel öğelerin sunumunda bütünlük içermektedir.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Görsel sunumu zenginleştirecek şekilde resimlerin kullanımına yer verilmiştir.</a:t>
                      </a:r>
                      <a:endParaRPr kumimoji="0" lang="tr-TR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304" marR="64304" marT="32143" marB="3214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9B85692-1311-4CF8-B07C-AA039F9A54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lIns="91440" rIns="91440" bIns="45720">
            <a:normAutofit/>
          </a:bodyPr>
          <a:lstStyle/>
          <a:p>
            <a:pPr eaLnBrk="1" hangingPunct="1"/>
            <a:r>
              <a:rPr lang="tr-TR" altLang="en-US"/>
              <a:t>PROJELER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852A32CB-A960-4ACF-9F2B-50110BE408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1700"/>
              <a:t>Öğrencilerin </a:t>
            </a:r>
            <a:r>
              <a:rPr lang="tr-TR" altLang="en-US" sz="1700" b="1"/>
              <a:t>grup hâlinde</a:t>
            </a:r>
            <a:r>
              <a:rPr lang="tr-TR" altLang="en-US" sz="1700"/>
              <a:t> veya </a:t>
            </a:r>
            <a:r>
              <a:rPr lang="tr-TR" altLang="en-US" sz="1700" b="1"/>
              <a:t>bireysel</a:t>
            </a:r>
            <a:r>
              <a:rPr lang="tr-TR" altLang="en-US" sz="1700"/>
              <a:t> olarak, istedikleri bir alanda/konuda </a:t>
            </a:r>
            <a:r>
              <a:rPr lang="tr-TR" altLang="en-US" sz="1700" i="1"/>
              <a:t>inceleme</a:t>
            </a:r>
            <a:r>
              <a:rPr lang="tr-TR" altLang="en-US" sz="1700"/>
              <a:t>, </a:t>
            </a:r>
            <a:r>
              <a:rPr lang="tr-TR" altLang="en-US" sz="1700" i="1"/>
              <a:t>araştırma</a:t>
            </a:r>
            <a:r>
              <a:rPr lang="tr-TR" altLang="en-US" sz="1700"/>
              <a:t> ve </a:t>
            </a:r>
            <a:r>
              <a:rPr lang="tr-TR" altLang="en-US" sz="1700" i="1"/>
              <a:t>yorum yapma</a:t>
            </a:r>
            <a:r>
              <a:rPr lang="tr-TR" altLang="en-US" sz="1700"/>
              <a:t>, </a:t>
            </a:r>
            <a:r>
              <a:rPr lang="tr-TR" altLang="en-US" sz="1700" i="1"/>
              <a:t>görüş geliştirme</a:t>
            </a:r>
            <a:r>
              <a:rPr lang="tr-TR" altLang="en-US" sz="1700"/>
              <a:t>, </a:t>
            </a:r>
            <a:r>
              <a:rPr lang="tr-TR" altLang="en-US" sz="1700" i="1"/>
              <a:t>yeni bilgilere ulaşma</a:t>
            </a:r>
            <a:r>
              <a:rPr lang="tr-TR" altLang="en-US" sz="1700"/>
              <a:t>, </a:t>
            </a:r>
            <a:r>
              <a:rPr lang="tr-TR" altLang="en-US" sz="1700" i="1"/>
              <a:t>özgün düşünce üretme</a:t>
            </a:r>
            <a:r>
              <a:rPr lang="tr-TR" altLang="en-US" sz="1700"/>
              <a:t> ve </a:t>
            </a:r>
            <a:r>
              <a:rPr lang="tr-TR" altLang="en-US" sz="1700" i="1"/>
              <a:t>çıkarımlarda bulunma</a:t>
            </a:r>
            <a:r>
              <a:rPr lang="tr-TR" altLang="en-US" sz="1700"/>
              <a:t> amacıyla ders öğretmeni rehberliğinde yapacakları çalışmalardır.</a:t>
            </a:r>
          </a:p>
          <a:p>
            <a:pPr eaLnBrk="1" hangingPunct="1"/>
            <a:r>
              <a:rPr lang="tr-TR" altLang="en-US" sz="1700"/>
              <a:t>Proje geliştirme süreci</a:t>
            </a:r>
            <a:r>
              <a:rPr lang="tr-TR" altLang="en-US" sz="1700" b="1"/>
              <a:t> uzun</a:t>
            </a:r>
            <a:r>
              <a:rPr lang="tr-TR" altLang="en-US" sz="1700"/>
              <a:t>, karmaşık ve zorlu bir süreçtir. Bu ödevler, öğrencilerin yaratıcılık, araştırma, iletişim gibi üst düzey zihinsel becerilerini geliştirir.</a:t>
            </a:r>
          </a:p>
          <a:p>
            <a:pPr eaLnBrk="1" hangingPunct="1"/>
            <a:r>
              <a:rPr lang="tr-TR" altLang="en-US" sz="1700"/>
              <a:t>Projenin tasarımından ortaya konulmasına kadar geçen süreç, </a:t>
            </a:r>
            <a:r>
              <a:rPr lang="tr-TR" altLang="en-US" sz="1700" b="1"/>
              <a:t>bilimsel süreç basamaklarını</a:t>
            </a:r>
            <a:r>
              <a:rPr lang="tr-TR" altLang="en-US" sz="1700"/>
              <a:t> içereceğinden bilimsel süreç becerilerinin gelişmesine yardımcı olur. Projeler yönergeler ve puanlama standartları gerektirir.</a:t>
            </a:r>
          </a:p>
          <a:p>
            <a:pPr eaLnBrk="1" hangingPunct="1"/>
            <a:r>
              <a:rPr lang="tr-TR" altLang="en-US" sz="1700"/>
              <a:t>Proje </a:t>
            </a:r>
            <a:r>
              <a:rPr lang="tr-TR" altLang="en-US" sz="1700" b="1"/>
              <a:t>konuları zümre öğretmenleri tarafından belirlenebileceği gibi öğrenciler</a:t>
            </a:r>
            <a:r>
              <a:rPr lang="tr-TR" altLang="en-US" sz="1700"/>
              <a:t> de kendi ilgi duydukları alanlara göre bireysel ya da grup olarak proje konusu belirleyebilirler.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0BE95FB0-0175-41CE-B002-C11608FE0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EAE21A4-46D3-4AC8-8848-8000E2439418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tr-TR" altLang="en-US" sz="19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90DAF776-2A08-4C36-B52A-DE6E4FB8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PROJELER</a:t>
            </a:r>
          </a:p>
        </p:txBody>
      </p:sp>
      <p:sp>
        <p:nvSpPr>
          <p:cNvPr id="192515" name="Rectangle 3">
            <a:extLst>
              <a:ext uri="{FF2B5EF4-FFF2-40B4-BE49-F238E27FC236}">
                <a16:creationId xmlns:a16="http://schemas.microsoft.com/office/drawing/2014/main" id="{553C5139-1B90-44D4-A539-799A501EE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1700"/>
              <a:t>Verilen proje konuları öğrencilerin düzeyine uygun ve yerel imkânlara göre yapılabilecek nitelikte olmalıdır.</a:t>
            </a:r>
          </a:p>
          <a:p>
            <a:pPr eaLnBrk="1" hangingPunct="1"/>
            <a:r>
              <a:rPr lang="tr-TR" altLang="en-US" sz="1700"/>
              <a:t>Grup halinde yapılacak projelerde grupların, öğrencilerin cinsiyet, başarı durumu vb. özellikleri bakımından</a:t>
            </a:r>
            <a:r>
              <a:rPr lang="tr-TR" altLang="en-US" sz="1700" b="1"/>
              <a:t> heterojen</a:t>
            </a:r>
            <a:r>
              <a:rPr lang="tr-TR" altLang="en-US" sz="1700"/>
              <a:t> olmasına dikkat edilmelidir. </a:t>
            </a:r>
          </a:p>
          <a:p>
            <a:pPr eaLnBrk="1" hangingPunct="1"/>
            <a:r>
              <a:rPr lang="tr-TR" altLang="en-US" sz="1700"/>
              <a:t>Grup çalışmalarında grup üyelerinin </a:t>
            </a:r>
            <a:r>
              <a:rPr lang="tr-TR" altLang="en-US" sz="1700" b="1"/>
              <a:t>görev dağılımı</a:t>
            </a:r>
            <a:r>
              <a:rPr lang="tr-TR" altLang="en-US" sz="1700"/>
              <a:t> projenin her aşaması için net olarak yapılmalıdır. Görev dağılımı grup üyeleri tarafından yapılarak öğretmenin onayı alınır. </a:t>
            </a:r>
          </a:p>
          <a:p>
            <a:pPr eaLnBrk="1" hangingPunct="1"/>
            <a:r>
              <a:rPr lang="tr-TR" altLang="en-US" sz="1700"/>
              <a:t>Projenin her aşamasında görevlerin yapılıp yapılmadığı aşamanın bitiminde öğretmen tarafından</a:t>
            </a:r>
            <a:r>
              <a:rPr lang="tr-TR" altLang="en-US" sz="1700" b="1"/>
              <a:t> kontrol edilir</a:t>
            </a:r>
            <a:r>
              <a:rPr lang="tr-TR" altLang="en-US" sz="1700"/>
              <a:t> ve grup üyelerine geri bildirim verilir. Görevini yeterince yerine getirmeyen öğrencilerin bireysel özelliklerine de dikkat edilerek gerekli önlemler alınır.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EECBBB2A-F05D-4893-B46B-6F95CE39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177F6A6-B982-4EFF-8258-122CFC0B8AEA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22</a:t>
            </a:fld>
            <a:endParaRPr lang="tr-TR" altLang="en-US" sz="1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>
            <a:extLst>
              <a:ext uri="{FF2B5EF4-FFF2-40B4-BE49-F238E27FC236}">
                <a16:creationId xmlns:a16="http://schemas.microsoft.com/office/drawing/2014/main" id="{5182A128-464E-4C75-B154-55C026123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91264" cy="1080219"/>
          </a:xfrm>
        </p:spPr>
        <p:txBody>
          <a:bodyPr lIns="91440" rIns="91440" bIns="45720" anchor="ctr"/>
          <a:lstStyle/>
          <a:p>
            <a:pPr eaLnBrk="1" hangingPunct="1"/>
            <a:r>
              <a:rPr lang="tr-TR" altLang="en-US" sz="2400" b="0" dirty="0"/>
              <a:t>Proje ve Performans Görevinin Benzerlik ve Farklılıkları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F59ACB80-C6DC-4028-9E55-79EAD14B460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250825" y="1600200"/>
            <a:ext cx="4244975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b="1" dirty="0"/>
              <a:t>Performans Görevleri</a:t>
            </a:r>
            <a:r>
              <a:rPr lang="tr-TR" altLang="en-US" sz="1900" dirty="0"/>
              <a:t> 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1.  </a:t>
            </a:r>
            <a:r>
              <a:rPr lang="tr-TR" altLang="en-US" sz="1900" dirty="0">
                <a:solidFill>
                  <a:srgbClr val="CC3300"/>
                </a:solidFill>
              </a:rPr>
              <a:t>Kısa süreli</a:t>
            </a:r>
            <a:r>
              <a:rPr lang="tr-TR" altLang="en-US" sz="1900" dirty="0"/>
              <a:t> çalışmalardır (görevin ağırlığına göre tavsiye 1 hafta ay, 1 ay  vb. olabilir) 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2. Her zaman ortada bir </a:t>
            </a:r>
            <a:r>
              <a:rPr lang="tr-TR" altLang="en-US" sz="1900" dirty="0">
                <a:solidFill>
                  <a:srgbClr val="CC3300"/>
                </a:solidFill>
              </a:rPr>
              <a:t>problem durumu olmaz</a:t>
            </a:r>
            <a:r>
              <a:rPr lang="tr-TR" altLang="en-US" sz="1900" dirty="0"/>
              <a:t>. Öğrencilerin dersle ilgili temel beceri ve kazanımlarına hitap etmelidir (yaratıcılık, araştırma ve gerekirse eleştirel vb. düşünme becerilerinin kullanılması gerekir).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3. Yapılandırılmış çalışmalardır.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4. Yönergesi açıklanmaktadır.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5. Bireysel ya da grup çalışması olarak yapılabilir. </a:t>
            </a: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B56BF38C-6F32-43F2-A115-B0176A6F496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648200" y="1589088"/>
            <a:ext cx="4316413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b="1" dirty="0"/>
              <a:t>Projeler</a:t>
            </a:r>
            <a:endParaRPr lang="tr-TR" altLang="en-US" sz="1900" dirty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1. </a:t>
            </a:r>
            <a:r>
              <a:rPr lang="tr-TR" altLang="en-US" sz="1900" dirty="0">
                <a:solidFill>
                  <a:srgbClr val="0066FF"/>
                </a:solidFill>
              </a:rPr>
              <a:t>Uzun Süreli</a:t>
            </a:r>
            <a:r>
              <a:rPr lang="tr-TR" altLang="en-US" sz="1900" dirty="0"/>
              <a:t> Çalışmalardır (Projenin ağırlığına göre 2 Ay, 4 Ay vb. olabilir) 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2. Ortada Bir </a:t>
            </a:r>
            <a:r>
              <a:rPr lang="tr-TR" altLang="en-US" sz="1900" dirty="0">
                <a:solidFill>
                  <a:srgbClr val="0066FF"/>
                </a:solidFill>
              </a:rPr>
              <a:t>Problem Durumu Vardır</a:t>
            </a:r>
            <a:r>
              <a:rPr lang="tr-TR" altLang="en-US" sz="1900" dirty="0"/>
              <a:t> ve Bilimsel Süreç Basamaklarına Uygun Olarak Hazırlanır (Yaratıcılık, Araştırma ve Gerekirse Eleştirel Düşünme Becerilerinin Kullanılması Gerekir).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3. Yapılandırılmış çalışmalardır.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4. Yönergesi açıklanmaktadır.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5. Bireysel ya da Grup Çalışması Olarak Yapılabilir. </a:t>
            </a:r>
          </a:p>
        </p:txBody>
      </p:sp>
      <p:sp>
        <p:nvSpPr>
          <p:cNvPr id="5" name="17 Slayt Numarası Yer Tutucusu">
            <a:extLst>
              <a:ext uri="{FF2B5EF4-FFF2-40B4-BE49-F238E27FC236}">
                <a16:creationId xmlns:a16="http://schemas.microsoft.com/office/drawing/2014/main" id="{4EE349E9-81C5-435D-BF9D-18B258836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AEC6719-AC71-4005-BB55-5F7CA74D0486}" type="slidenum">
              <a:rPr lang="tr-TR" altLang="en-US" sz="1200">
                <a:solidFill>
                  <a:srgbClr val="045C75"/>
                </a:solidFill>
              </a:rPr>
              <a:pPr eaLnBrk="1" hangingPunct="1"/>
              <a:t>23</a:t>
            </a:fld>
            <a:endParaRPr lang="tr-TR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>
            <a:extLst>
              <a:ext uri="{FF2B5EF4-FFF2-40B4-BE49-F238E27FC236}">
                <a16:creationId xmlns:a16="http://schemas.microsoft.com/office/drawing/2014/main" id="{6DD75763-C9BD-493A-9F1B-56A130E5F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536" y="333376"/>
            <a:ext cx="8291264" cy="1079500"/>
          </a:xfrm>
        </p:spPr>
        <p:txBody>
          <a:bodyPr lIns="91440" rIns="91440" bIns="45720" anchor="ctr"/>
          <a:lstStyle/>
          <a:p>
            <a:pPr eaLnBrk="1" hangingPunct="1"/>
            <a:r>
              <a:rPr lang="tr-TR" altLang="en-US" sz="2400" b="0" dirty="0"/>
              <a:t>Proje ve Performans Görevinin Benzerlik </a:t>
            </a:r>
            <a:r>
              <a:rPr lang="tr-TR" altLang="en-US" sz="2400" b="0"/>
              <a:t>ve Farklılıkları</a:t>
            </a:r>
            <a:endParaRPr lang="tr-TR" altLang="en-US" sz="2400" b="0" dirty="0"/>
          </a:p>
        </p:txBody>
      </p:sp>
      <p:sp>
        <p:nvSpPr>
          <p:cNvPr id="195587" name="Rectangle 3">
            <a:extLst>
              <a:ext uri="{FF2B5EF4-FFF2-40B4-BE49-F238E27FC236}">
                <a16:creationId xmlns:a16="http://schemas.microsoft.com/office/drawing/2014/main" id="{AAD63285-8AFB-4104-9325-A6FC461587F5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79388" y="1600200"/>
            <a:ext cx="4316412" cy="4924425"/>
          </a:xfrm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buFont typeface="Wingdings 2" panose="05020102010507070707" pitchFamily="18" charset="2"/>
              <a:buNone/>
              <a:tabLst>
                <a:tab pos="355600" algn="l"/>
              </a:tabLst>
            </a:pPr>
            <a:r>
              <a:rPr lang="tr-TR" altLang="en-US" sz="1900" b="1" dirty="0"/>
              <a:t>Performans Görevleri</a:t>
            </a:r>
            <a:r>
              <a:rPr lang="tr-TR" altLang="en-US" sz="1900" dirty="0"/>
              <a:t>  </a:t>
            </a:r>
          </a:p>
          <a:p>
            <a:pPr marL="342900" indent="-342900" eaLnBrk="1" hangingPunct="1">
              <a:lnSpc>
                <a:spcPct val="90000"/>
              </a:lnSpc>
              <a:buFont typeface="Wingdings 2" panose="05020102010507070707" pitchFamily="18" charset="2"/>
              <a:buNone/>
              <a:tabLst>
                <a:tab pos="355600" algn="l"/>
              </a:tabLst>
            </a:pPr>
            <a:r>
              <a:rPr lang="tr-TR" altLang="en-US" sz="1900" dirty="0"/>
              <a:t>6. Dönem içerisinde öğrenciler </a:t>
            </a:r>
            <a:r>
              <a:rPr lang="tr-TR" altLang="en-US" sz="1900" dirty="0">
                <a:solidFill>
                  <a:srgbClr val="CC3300"/>
                </a:solidFill>
              </a:rPr>
              <a:t>her dersten</a:t>
            </a:r>
            <a:r>
              <a:rPr lang="tr-TR" altLang="en-US" sz="1900" dirty="0"/>
              <a:t> en az bir performans görevi hazırlarlar.</a:t>
            </a:r>
          </a:p>
          <a:p>
            <a:pPr marL="342900" indent="-342900" eaLnBrk="1" hangingPunct="1">
              <a:lnSpc>
                <a:spcPct val="90000"/>
              </a:lnSpc>
              <a:buFont typeface="Wingdings 2" panose="05020102010507070707" pitchFamily="18" charset="2"/>
              <a:buNone/>
              <a:tabLst>
                <a:tab pos="355600" algn="l"/>
              </a:tabLst>
            </a:pPr>
            <a:r>
              <a:rPr lang="tr-TR" altLang="en-US" sz="1900" dirty="0"/>
              <a:t>7. Görevin konusunu ve içeriğini </a:t>
            </a:r>
            <a:r>
              <a:rPr lang="tr-TR" altLang="en-US" sz="1900" dirty="0">
                <a:solidFill>
                  <a:srgbClr val="CC3300"/>
                </a:solidFill>
              </a:rPr>
              <a:t>öğretmen belirler</a:t>
            </a:r>
            <a:r>
              <a:rPr lang="tr-TR" altLang="en-US" sz="1900" dirty="0"/>
              <a:t> gerekirse öğrenci çalışmak istediği konuda görev alabilir.  </a:t>
            </a:r>
          </a:p>
          <a:p>
            <a:pPr marL="342900" indent="-342900" eaLnBrk="1" hangingPunct="1">
              <a:lnSpc>
                <a:spcPct val="90000"/>
              </a:lnSpc>
              <a:buFont typeface="Wingdings 2" panose="05020102010507070707" pitchFamily="18" charset="2"/>
              <a:buNone/>
              <a:tabLst>
                <a:tab pos="355600" algn="l"/>
              </a:tabLst>
            </a:pPr>
            <a:r>
              <a:rPr lang="tr-TR" altLang="en-US" sz="1900" dirty="0"/>
              <a:t>8. Değerlendirme aracının hazırlanmasında öğrencilerin görüşleri </a:t>
            </a:r>
            <a:r>
              <a:rPr lang="tr-TR" altLang="en-US" sz="1900" dirty="0">
                <a:solidFill>
                  <a:srgbClr val="CC3300"/>
                </a:solidFill>
              </a:rPr>
              <a:t>alınabilir</a:t>
            </a:r>
            <a:r>
              <a:rPr lang="tr-TR" altLang="en-US" sz="1900" dirty="0"/>
              <a:t>.</a:t>
            </a:r>
          </a:p>
          <a:p>
            <a:pPr marL="342900" indent="-342900" eaLnBrk="1" hangingPunct="1">
              <a:lnSpc>
                <a:spcPct val="90000"/>
              </a:lnSpc>
              <a:buFont typeface="Wingdings 2" panose="05020102010507070707" pitchFamily="18" charset="2"/>
              <a:buNone/>
              <a:tabLst>
                <a:tab pos="355600" algn="l"/>
              </a:tabLst>
            </a:pPr>
            <a:r>
              <a:rPr lang="tr-TR" altLang="en-US" sz="1900" dirty="0"/>
              <a:t>9. Değerlendirme ölçeği öğrenciye performans görevi ile öğrenciye verilmelidir.</a:t>
            </a:r>
          </a:p>
        </p:txBody>
      </p:sp>
      <p:sp>
        <p:nvSpPr>
          <p:cNvPr id="195588" name="Rectangle 4">
            <a:extLst>
              <a:ext uri="{FF2B5EF4-FFF2-40B4-BE49-F238E27FC236}">
                <a16:creationId xmlns:a16="http://schemas.microsoft.com/office/drawing/2014/main" id="{BA53AC11-5072-4128-859D-695C47F0F91A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00562" y="1600200"/>
            <a:ext cx="4535933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b="1" dirty="0"/>
              <a:t>Projeler</a:t>
            </a:r>
            <a:endParaRPr lang="tr-TR" altLang="en-US" sz="1900" dirty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6. Yıl içerisinde öğrenciler belirledikleri </a:t>
            </a:r>
            <a:r>
              <a:rPr lang="tr-TR" altLang="en-US" sz="1900" dirty="0">
                <a:solidFill>
                  <a:srgbClr val="0066FF"/>
                </a:solidFill>
              </a:rPr>
              <a:t>en az bir dersten</a:t>
            </a:r>
            <a:r>
              <a:rPr lang="tr-TR" altLang="en-US" sz="1900" dirty="0"/>
              <a:t> proje hazırlarlar.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tr-TR" altLang="en-US" sz="700" dirty="0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7. Proje konusunu </a:t>
            </a:r>
            <a:r>
              <a:rPr lang="tr-TR" altLang="en-US" sz="1900" dirty="0">
                <a:solidFill>
                  <a:srgbClr val="0066FF"/>
                </a:solidFill>
              </a:rPr>
              <a:t>öğrencinin kendisi belirler</a:t>
            </a:r>
            <a:r>
              <a:rPr lang="tr-TR" altLang="en-US" sz="1900" dirty="0"/>
              <a:t> öğretmen bu noktada alternatifler sunabilir. 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8. Değerlendirme aracının hazırlanmasında öğrencilerin görüşleri </a:t>
            </a:r>
            <a:r>
              <a:rPr lang="tr-TR" altLang="en-US" sz="1900" dirty="0">
                <a:solidFill>
                  <a:srgbClr val="0066FF"/>
                </a:solidFill>
              </a:rPr>
              <a:t>alınmalıdır.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9. Değerlendirme ölçeği (dereceli puanlama anahtarı) öğrenciye proje ile verilir.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tr-TR" altLang="en-US" sz="1900" dirty="0"/>
              <a:t>10.Projeler teslim edildikleri dönem içerisinde değerlendirmeye alınır. </a:t>
            </a:r>
          </a:p>
        </p:txBody>
      </p:sp>
      <p:sp>
        <p:nvSpPr>
          <p:cNvPr id="5" name="17 Slayt Numarası Yer Tutucusu">
            <a:extLst>
              <a:ext uri="{FF2B5EF4-FFF2-40B4-BE49-F238E27FC236}">
                <a16:creationId xmlns:a16="http://schemas.microsoft.com/office/drawing/2014/main" id="{A94F4B04-480A-444D-B784-5DC69DCA2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BCA4355-376B-48C9-B5EF-68752B472E6F}" type="slidenum">
              <a:rPr lang="tr-TR" altLang="en-US" sz="1200">
                <a:solidFill>
                  <a:srgbClr val="045C75"/>
                </a:solidFill>
              </a:rPr>
              <a:pPr eaLnBrk="1" hangingPunct="1"/>
              <a:t>24</a:t>
            </a:fld>
            <a:endParaRPr lang="tr-TR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776" y="1679569"/>
            <a:ext cx="2624148" cy="3498858"/>
            <a:chOff x="1061035" y="1679569"/>
            <a:chExt cx="3498864" cy="3498858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539" name="Rectangle 2">
            <a:extLst>
              <a:ext uri="{FF2B5EF4-FFF2-40B4-BE49-F238E27FC236}">
                <a16:creationId xmlns:a16="http://schemas.microsoft.com/office/drawing/2014/main" id="{45E653D0-DE4F-482F-9A86-E79651AA46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en-US" sz="2600">
                <a:solidFill>
                  <a:srgbClr val="FFFFFF"/>
                </a:solidFill>
              </a:rPr>
              <a:t>Kavram Haritaları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080522B1-752B-461E-94AE-144FED9B64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0816" y="725394"/>
            <a:ext cx="3856994" cy="5407212"/>
          </a:xfrm>
        </p:spPr>
        <p:txBody>
          <a:bodyPr anchor="ctr">
            <a:normAutofit/>
          </a:bodyPr>
          <a:lstStyle/>
          <a:p>
            <a:pPr eaLnBrk="1" hangingPunct="1"/>
            <a:endParaRPr lang="tr-TR" altLang="en-US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tr-TR" altLang="en-US">
                <a:latin typeface="Times New Roman" panose="02020603050405020304" pitchFamily="18" charset="0"/>
              </a:rPr>
              <a:t>Kavramlar arasındaki </a:t>
            </a:r>
            <a:r>
              <a:rPr lang="tr-TR" altLang="en-US" dirty="0">
                <a:latin typeface="Times New Roman" panose="02020603050405020304" pitchFamily="18" charset="0"/>
              </a:rPr>
              <a:t>ilişkileri </a:t>
            </a:r>
            <a:r>
              <a:rPr lang="tr-TR" altLang="en-US">
                <a:latin typeface="Times New Roman" panose="02020603050405020304" pitchFamily="18" charset="0"/>
              </a:rPr>
              <a:t>ortaya çıkarmak amacıyla kullanılan </a:t>
            </a:r>
            <a:r>
              <a:rPr lang="tr-TR" altLang="en-US" dirty="0">
                <a:latin typeface="Times New Roman" panose="02020603050405020304" pitchFamily="18" charset="0"/>
              </a:rPr>
              <a:t>bir tekniktir. Öğrencilerin bilgiyi organize </a:t>
            </a:r>
            <a:r>
              <a:rPr lang="tr-TR" altLang="en-US">
                <a:latin typeface="Times New Roman" panose="02020603050405020304" pitchFamily="18" charset="0"/>
              </a:rPr>
              <a:t>etmeleri sağlanır</a:t>
            </a:r>
            <a:r>
              <a:rPr lang="tr-TR" altLang="en-US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F9E90B5F-2FBF-4158-B79A-293410148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15C4A7B-ED9E-48F3-BAE1-736D219DC346}" type="slidenum">
              <a:rPr lang="tr-TR" altLang="en-US" sz="1900">
                <a:solidFill>
                  <a:schemeClr val="accent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25</a:t>
            </a:fld>
            <a:endParaRPr lang="tr-TR" altLang="en-US" sz="1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1 Başlık">
            <a:extLst>
              <a:ext uri="{FF2B5EF4-FFF2-40B4-BE49-F238E27FC236}">
                <a16:creationId xmlns:a16="http://schemas.microsoft.com/office/drawing/2014/main" id="{388C37D6-8651-4844-8502-26D16320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67588" name="Picture 2">
            <a:extLst>
              <a:ext uri="{FF2B5EF4-FFF2-40B4-BE49-F238E27FC236}">
                <a16:creationId xmlns:a16="http://schemas.microsoft.com/office/drawing/2014/main" id="{AA165ADC-324D-4F2C-AD14-8B73380B2D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0"/>
            <a:ext cx="8229600" cy="6357938"/>
          </a:xfrm>
          <a:noFill/>
        </p:spPr>
      </p:pic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499B944A-29ED-4C2D-815D-5A90C8C3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E88C86F-8384-4776-9455-BD2EDEE58B0B}" type="slidenum">
              <a:rPr lang="tr-TR" altLang="en-US" sz="1200">
                <a:solidFill>
                  <a:srgbClr val="045C75"/>
                </a:solidFill>
              </a:rPr>
              <a:pPr eaLnBrk="1" hangingPunct="1"/>
              <a:t>26</a:t>
            </a:fld>
            <a:endParaRPr lang="tr-TR" altLang="en-US" sz="1200">
              <a:solidFill>
                <a:srgbClr val="045C75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7 Slayt Numarası Yer Tutucusu">
            <a:extLst>
              <a:ext uri="{FF2B5EF4-FFF2-40B4-BE49-F238E27FC236}">
                <a16:creationId xmlns:a16="http://schemas.microsoft.com/office/drawing/2014/main" id="{2A47A057-BF3F-45BE-B793-57831113B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3677302-C284-486F-83B5-CAE9E03A8C64}" type="slidenum">
              <a:rPr lang="tr-TR" altLang="en-US" sz="1200">
                <a:solidFill>
                  <a:srgbClr val="045C75"/>
                </a:solidFill>
              </a:rPr>
              <a:pPr eaLnBrk="1" hangingPunct="1"/>
              <a:t>27</a:t>
            </a:fld>
            <a:endParaRPr lang="tr-TR" altLang="en-US" sz="1200">
              <a:solidFill>
                <a:srgbClr val="045C75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843D5EEB-D460-48CB-BA96-E19622B3399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0" y="122238"/>
            <a:ext cx="7543800" cy="881062"/>
          </a:xfrm>
        </p:spPr>
        <p:txBody>
          <a:bodyPr lIns="91440" rIns="91440" bIns="45720" anchor="ctr"/>
          <a:lstStyle/>
          <a:p>
            <a:pPr eaLnBrk="1" hangingPunct="1"/>
            <a:r>
              <a:rPr lang="tr-TR" altLang="en-US" sz="2100">
                <a:solidFill>
                  <a:srgbClr val="FF3300"/>
                </a:solidFill>
              </a:rPr>
              <a:t>Kavram Haritası </a:t>
            </a:r>
            <a:r>
              <a:rPr lang="tr-TR" altLang="en-US" sz="2100" dirty="0">
                <a:solidFill>
                  <a:srgbClr val="FF3300"/>
                </a:solidFill>
              </a:rPr>
              <a:t>Örneği</a:t>
            </a:r>
          </a:p>
        </p:txBody>
      </p:sp>
      <p:sp>
        <p:nvSpPr>
          <p:cNvPr id="68612" name="Rectangle 4">
            <a:extLst>
              <a:ext uri="{FF2B5EF4-FFF2-40B4-BE49-F238E27FC236}">
                <a16:creationId xmlns:a16="http://schemas.microsoft.com/office/drawing/2014/main" id="{948A0E4E-621B-4B24-ABE5-249BB016A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00">
              <a:latin typeface="Calibri" panose="020F0502020204030204" pitchFamily="34" charset="0"/>
            </a:endParaRPr>
          </a:p>
        </p:txBody>
      </p:sp>
      <p:graphicFrame>
        <p:nvGraphicFramePr>
          <p:cNvPr id="68613" name="Object 5">
            <a:extLst>
              <a:ext uri="{FF2B5EF4-FFF2-40B4-BE49-F238E27FC236}">
                <a16:creationId xmlns:a16="http://schemas.microsoft.com/office/drawing/2014/main" id="{11926770-B3FF-4784-ABAC-3B11DCD8B5B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96975"/>
          <a:ext cx="9144000" cy="558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43488" imgH="4305538" progId="Visio.Drawing.6">
                  <p:embed/>
                </p:oleObj>
              </mc:Choice>
              <mc:Fallback>
                <p:oleObj r:id="rId3" imgW="5043488" imgH="4305538" progId="Visio.Drawing.6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9144000" cy="558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776" y="1679569"/>
            <a:ext cx="2624148" cy="3498858"/>
            <a:chOff x="1061035" y="1679569"/>
            <a:chExt cx="3498864" cy="3498858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201856E-5FF1-41E2-ADF7-145A28165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tr-TR" altLang="en-US" sz="2200">
                <a:solidFill>
                  <a:srgbClr val="FFFFFF"/>
                </a:solidFill>
              </a:rPr>
              <a:t>Yapılandırılmış Grid</a:t>
            </a:r>
            <a:endParaRPr lang="en-US" altLang="en-US" sz="2200">
              <a:solidFill>
                <a:srgbClr val="FFFFFF"/>
              </a:solidFill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B567E18-4AB0-4CD7-9C9F-6E0C32BD2F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0816" y="725394"/>
            <a:ext cx="3856994" cy="540721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en-US" sz="1400" dirty="0"/>
              <a:t>Bu tekniğin en önemli amacı, öğrencilerin bilgi seviyesini, eksikliklerini, ve kavram yanılgılarını tespit etmektir. </a:t>
            </a:r>
          </a:p>
          <a:p>
            <a:pPr eaLnBrk="1" hangingPunct="1"/>
            <a:r>
              <a:rPr lang="tr-TR" altLang="en-US" sz="1400" dirty="0"/>
              <a:t>Bu teknikte, öğrencinin seviyesine uygun olarak 9 ya da 12 kutucuk hazırlanır. İlköğretim ilk kademe öğrencileri için 12 kutucuktan oluşan  (4x3 ya da 3x4) </a:t>
            </a:r>
            <a:r>
              <a:rPr lang="tr-TR" altLang="en-US" sz="1400" dirty="0" err="1"/>
              <a:t>gridin</a:t>
            </a:r>
            <a:r>
              <a:rPr lang="tr-TR" altLang="en-US" sz="1400" dirty="0"/>
              <a:t>, ilköğretim ikinci kademe öğrencileri için 16 kutucuktan oluşan </a:t>
            </a:r>
            <a:r>
              <a:rPr lang="tr-TR" altLang="en-US" sz="1400" dirty="0" err="1"/>
              <a:t>gridin</a:t>
            </a:r>
            <a:r>
              <a:rPr lang="tr-TR" altLang="en-US" sz="1400" dirty="0"/>
              <a:t> ve son olarak üniversite öğrencileri için 20 kutucuktan oluşan </a:t>
            </a:r>
            <a:r>
              <a:rPr lang="tr-TR" altLang="en-US" sz="1400" dirty="0" err="1"/>
              <a:t>gridin</a:t>
            </a:r>
            <a:r>
              <a:rPr lang="tr-TR" altLang="en-US" sz="1400" dirty="0"/>
              <a:t> kullanılabilir olduğunu tespit edilmiştir. </a:t>
            </a:r>
          </a:p>
          <a:p>
            <a:pPr eaLnBrk="1" hangingPunct="1"/>
            <a:r>
              <a:rPr lang="tr-TR" altLang="en-US" sz="1400" dirty="0" err="1"/>
              <a:t>Gridi</a:t>
            </a:r>
            <a:r>
              <a:rPr lang="tr-TR" altLang="en-US" sz="1400" dirty="0"/>
              <a:t> hazırlamak üzere öğretmen, konuyla ilgili bir soru hazırlar ve sorunun yanıtını rastgele, kutucuklara yerleştirir. </a:t>
            </a:r>
          </a:p>
          <a:p>
            <a:pPr eaLnBrk="1" hangingPunct="1"/>
            <a:r>
              <a:rPr lang="tr-TR" altLang="en-US" sz="1400" dirty="0"/>
              <a:t>Daha sonra ikinci soruyu hazırlar ve yine kutucuklara yanıtları yerleştirir. İkinci sorunun yanıtını teşkil eden kutucuklardan bir kısmı birinci soru için de geçerli olabilir.</a:t>
            </a:r>
          </a:p>
          <a:p>
            <a:pPr eaLnBrk="1" hangingPunct="1"/>
            <a:r>
              <a:rPr lang="tr-TR" altLang="en-US" sz="1400" dirty="0"/>
              <a:t>Öğrencilerden, her soru için doğru kutucuğu bulmaları ve kutucuk numaralarını mantıksal ve işlevsel olarak sıralamaları beklenir.</a:t>
            </a:r>
            <a:endParaRPr lang="en-US" altLang="en-US" sz="1400" dirty="0"/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32644404-EE0B-4168-9150-B28B9F29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7B2D3BA2-2279-4150-A433-281ED92FCFEC}" type="slidenum">
              <a:rPr lang="tr-TR" altLang="en-US" sz="1900">
                <a:solidFill>
                  <a:schemeClr val="accent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28</a:t>
            </a:fld>
            <a:endParaRPr lang="tr-TR" altLang="en-US" sz="190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8DFD7B4F-FBAE-46CC-A786-659744EF70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Yapılandırılmış </a:t>
            </a:r>
            <a:r>
              <a:rPr lang="tr-TR" altLang="en-US" err="1"/>
              <a:t>Grid</a:t>
            </a:r>
            <a:r>
              <a:rPr lang="tr-TR" altLang="en-US"/>
              <a:t> - Puanlama</a:t>
            </a:r>
            <a:endParaRPr lang="en-US" altLang="en-US"/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EC8ECA2-5276-4851-8C37-2214E09ACA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1600" err="1"/>
              <a:t>Grid</a:t>
            </a:r>
            <a:r>
              <a:rPr lang="tr-TR" altLang="en-US" sz="1600"/>
              <a:t> tekniğinin analiz yönteminde ise şu formül kullanılır:</a:t>
            </a:r>
          </a:p>
          <a:p>
            <a:pPr eaLnBrk="1" hangingPunct="1">
              <a:buFontTx/>
              <a:buNone/>
            </a:pPr>
            <a:r>
              <a:rPr lang="tr-TR" altLang="en-US" sz="1600"/>
              <a:t>                C</a:t>
            </a:r>
            <a:r>
              <a:rPr lang="tr-TR" altLang="en-US" sz="1600" baseline="-25000"/>
              <a:t>1</a:t>
            </a:r>
            <a:r>
              <a:rPr lang="tr-TR" altLang="en-US" sz="1600"/>
              <a:t>/C</a:t>
            </a:r>
            <a:r>
              <a:rPr lang="tr-TR" altLang="en-US" sz="1600" baseline="-25000"/>
              <a:t>2</a:t>
            </a:r>
            <a:r>
              <a:rPr lang="tr-TR" altLang="en-US" sz="1600"/>
              <a:t>-C</a:t>
            </a:r>
            <a:r>
              <a:rPr lang="tr-TR" altLang="en-US" sz="1600" baseline="-25000"/>
              <a:t>3</a:t>
            </a:r>
            <a:r>
              <a:rPr lang="tr-TR" altLang="en-US" sz="1600"/>
              <a:t>/C</a:t>
            </a:r>
            <a:r>
              <a:rPr lang="tr-TR" altLang="en-US" sz="1600" baseline="-25000"/>
              <a:t>4</a:t>
            </a:r>
          </a:p>
          <a:p>
            <a:pPr eaLnBrk="1" hangingPunct="1">
              <a:buFontTx/>
              <a:buNone/>
            </a:pPr>
            <a:endParaRPr lang="tr-TR" altLang="en-US" sz="1600" baseline="-25000"/>
          </a:p>
          <a:p>
            <a:pPr eaLnBrk="1" hangingPunct="1">
              <a:buFontTx/>
              <a:buNone/>
            </a:pPr>
            <a:r>
              <a:rPr lang="tr-TR" altLang="en-US" sz="1600"/>
              <a:t>C</a:t>
            </a:r>
            <a:r>
              <a:rPr lang="tr-TR" altLang="en-US" sz="1600" baseline="-25000"/>
              <a:t>1</a:t>
            </a:r>
            <a:r>
              <a:rPr lang="tr-TR" altLang="en-US" sz="1600"/>
              <a:t>= Doğru seçilen kutucuk sayısı</a:t>
            </a:r>
          </a:p>
          <a:p>
            <a:pPr eaLnBrk="1" hangingPunct="1">
              <a:buFontTx/>
              <a:buNone/>
            </a:pPr>
            <a:r>
              <a:rPr lang="tr-TR" altLang="en-US" sz="1600"/>
              <a:t>C</a:t>
            </a:r>
            <a:r>
              <a:rPr lang="tr-TR" altLang="en-US" sz="1600" baseline="-25000"/>
              <a:t>2</a:t>
            </a:r>
            <a:r>
              <a:rPr lang="tr-TR" altLang="en-US" sz="1600"/>
              <a:t>= Toplam doğru kutucuk sayısı</a:t>
            </a:r>
          </a:p>
          <a:p>
            <a:pPr eaLnBrk="1" hangingPunct="1">
              <a:buFontTx/>
              <a:buNone/>
            </a:pPr>
            <a:r>
              <a:rPr lang="tr-TR" altLang="en-US" sz="1600"/>
              <a:t>C</a:t>
            </a:r>
            <a:r>
              <a:rPr lang="tr-TR" altLang="en-US" sz="1600" baseline="-25000"/>
              <a:t>3</a:t>
            </a:r>
            <a:r>
              <a:rPr lang="tr-TR" altLang="en-US" sz="1600"/>
              <a:t>= Yanlış seçilen kutucuk sayısı</a:t>
            </a:r>
          </a:p>
          <a:p>
            <a:pPr eaLnBrk="1" hangingPunct="1">
              <a:buFontTx/>
              <a:buNone/>
            </a:pPr>
            <a:r>
              <a:rPr lang="tr-TR" altLang="en-US" sz="1600"/>
              <a:t>C</a:t>
            </a:r>
            <a:r>
              <a:rPr lang="tr-TR" altLang="en-US" sz="1600" baseline="-25000"/>
              <a:t>4</a:t>
            </a:r>
            <a:r>
              <a:rPr lang="tr-TR" altLang="en-US" sz="1600"/>
              <a:t>= Toplam yanlış kutucuk sayısı</a:t>
            </a:r>
          </a:p>
          <a:p>
            <a:pPr eaLnBrk="1" hangingPunct="1">
              <a:buFontTx/>
              <a:buNone/>
            </a:pPr>
            <a:endParaRPr lang="tr-TR" altLang="en-US" sz="1600"/>
          </a:p>
          <a:p>
            <a:pPr eaLnBrk="1" hangingPunct="1"/>
            <a:r>
              <a:rPr lang="tr-TR" altLang="en-US" sz="1600"/>
              <a:t>Bu formüle göre öğrencilerin puanları -1, 0 ve +1 arasında değişir. Bu puanı on üzerinden değerlendirmek için, önce negatifliği ortadan kaldırmak amacı ile bu puan 1 ile toplanır ve elde edilen sayı 5 ile çarpılır.</a:t>
            </a:r>
          </a:p>
          <a:p>
            <a:pPr eaLnBrk="1" hangingPunct="1">
              <a:buFontTx/>
              <a:buNone/>
            </a:pPr>
            <a:endParaRPr lang="en-US" altLang="en-US" sz="160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7AD62413-635F-42BF-B61E-F45D24B15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9B734FB-33D4-49CA-BE84-DE5F08FBB428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29</a:t>
            </a:fld>
            <a:endParaRPr lang="tr-TR" altLang="en-US" sz="1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DB3AEF7-2661-46FD-ABDF-D0DBDBD94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Niçin Alternatif Ölçme Değerlendirme?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58B97DBC-45C4-4C65-BFDD-F173B080693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marL="419100" indent="-419100" eaLnBrk="1" hangingPunct="1">
              <a:buFont typeface="Wingdings 2" panose="05020102010507070707" pitchFamily="18" charset="2"/>
              <a:buChar char=""/>
            </a:pPr>
            <a:r>
              <a:rPr lang="tr-TR" altLang="en-US" sz="1700" dirty="0"/>
              <a:t>Daha derin </a:t>
            </a:r>
            <a:r>
              <a:rPr lang="tr-TR" altLang="en-US" sz="1700"/>
              <a:t>ve anlamlı </a:t>
            </a:r>
            <a:r>
              <a:rPr lang="tr-TR" altLang="en-US" sz="1700" dirty="0"/>
              <a:t>bilgiyi ölçmesi</a:t>
            </a:r>
          </a:p>
          <a:p>
            <a:pPr marL="419100" indent="-419100" eaLnBrk="1" hangingPunct="1">
              <a:buFont typeface="Wingdings 2" panose="05020102010507070707" pitchFamily="18" charset="2"/>
              <a:buChar char=""/>
            </a:pPr>
            <a:r>
              <a:rPr lang="tr-TR" altLang="en-US" sz="1700" dirty="0"/>
              <a:t>Öğrenme ürünü kadar öğrenme </a:t>
            </a:r>
            <a:r>
              <a:rPr lang="tr-TR" altLang="en-US" sz="1700"/>
              <a:t>sürecine odaklanması,</a:t>
            </a:r>
            <a:endParaRPr lang="tr-TR" altLang="en-US" sz="1700" dirty="0"/>
          </a:p>
          <a:p>
            <a:pPr marL="419100" indent="-419100" eaLnBrk="1" hangingPunct="1">
              <a:buFont typeface="Wingdings 2" panose="05020102010507070707" pitchFamily="18" charset="2"/>
              <a:buChar char=""/>
            </a:pPr>
            <a:r>
              <a:rPr lang="tr-TR" altLang="en-US" sz="1700" dirty="0"/>
              <a:t>Öğrenmeyi motive etmesi,</a:t>
            </a:r>
          </a:p>
          <a:p>
            <a:pPr marL="419100" indent="-419100" eaLnBrk="1" hangingPunct="1">
              <a:buFont typeface="Wingdings 2" panose="05020102010507070707" pitchFamily="18" charset="2"/>
              <a:buChar char=""/>
            </a:pPr>
            <a:r>
              <a:rPr lang="tr-TR" altLang="en-US" sz="1700"/>
              <a:t>Farklı yaklaşım </a:t>
            </a:r>
            <a:r>
              <a:rPr lang="tr-TR" altLang="en-US" sz="1700" dirty="0"/>
              <a:t>ve materyallerin denenmesi ve değerlendirilmesi, problem çözme ve bilimsel süreç </a:t>
            </a:r>
            <a:r>
              <a:rPr lang="tr-TR" altLang="en-US" sz="1700"/>
              <a:t>becerilerinin kullanılması </a:t>
            </a:r>
            <a:r>
              <a:rPr lang="tr-TR" altLang="en-US" sz="1700" dirty="0"/>
              <a:t>ve geliştirilmesine olanak vermesi,</a:t>
            </a:r>
          </a:p>
          <a:p>
            <a:pPr marL="419100" indent="-419100" eaLnBrk="1" hangingPunct="1">
              <a:buFont typeface="Wingdings 2" panose="05020102010507070707" pitchFamily="18" charset="2"/>
              <a:buChar char=""/>
            </a:pPr>
            <a:r>
              <a:rPr lang="tr-TR" altLang="en-US" sz="1700" dirty="0"/>
              <a:t>Bilişsel, duyuşsal ve </a:t>
            </a:r>
            <a:r>
              <a:rPr lang="tr-TR" altLang="en-US" sz="1700" err="1"/>
              <a:t>psikomotor</a:t>
            </a:r>
            <a:r>
              <a:rPr lang="tr-TR" altLang="en-US" sz="1700"/>
              <a:t> boyutlarındaki </a:t>
            </a:r>
            <a:r>
              <a:rPr lang="tr-TR" altLang="en-US" sz="1700" dirty="0"/>
              <a:t>gelişimlerin üçünü birden yoklama özelliğine </a:t>
            </a:r>
            <a:r>
              <a:rPr lang="tr-TR" altLang="en-US" sz="1700"/>
              <a:t>sahip olması,</a:t>
            </a:r>
            <a:endParaRPr lang="tr-TR" altLang="en-US" sz="1700" dirty="0"/>
          </a:p>
          <a:p>
            <a:pPr marL="419100" indent="-419100" eaLnBrk="1" hangingPunct="1">
              <a:buFont typeface="Wingdings 2" panose="05020102010507070707" pitchFamily="18" charset="2"/>
              <a:buChar char=""/>
            </a:pPr>
            <a:r>
              <a:rPr lang="tr-TR" altLang="en-US" sz="1700" dirty="0"/>
              <a:t>Alternatif değerlendirmelerde, üst düzey düşünme (analiz, sentez ve değerlendirme), problem çözme becerisi geliştirme ve gerçek dünyadaki sorunlarla ilgilenmeye yönlendirmesi vb</a:t>
            </a:r>
            <a:r>
              <a:rPr lang="tr-TR" altLang="en-US" sz="1700"/>
              <a:t>. açısından </a:t>
            </a:r>
            <a:r>
              <a:rPr lang="tr-TR" altLang="en-US" sz="1700" dirty="0"/>
              <a:t>önemlidir.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E7C9BCD8-505C-433F-835E-3894F0807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7362105-020C-43E5-A4B8-040D2411F923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tr-TR" altLang="en-US" sz="190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83" name="Rectangle 6">
            <a:extLst>
              <a:ext uri="{FF2B5EF4-FFF2-40B4-BE49-F238E27FC236}">
                <a16:creationId xmlns:a16="http://schemas.microsoft.com/office/drawing/2014/main" id="{2996BA3B-9329-4F2D-86AB-7999B75B6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Yapılandırılmış </a:t>
            </a:r>
            <a:r>
              <a:rPr lang="tr-TR" altLang="en-US" dirty="0" err="1"/>
              <a:t>Grid</a:t>
            </a:r>
            <a:r>
              <a:rPr lang="tr-TR" altLang="en-US" dirty="0"/>
              <a:t> </a:t>
            </a:r>
            <a:r>
              <a:rPr lang="tr-TR" altLang="en-US"/>
              <a:t>-Avantajları-</a:t>
            </a:r>
            <a:endParaRPr lang="tr-TR" altLang="en-US" dirty="0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9B13376E-3BE4-4C2E-B4D0-C72FA87959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1300"/>
              <a:t>Bu teknik ile hazırlanmış sorularda kutucukların içerisine kelimeler, resimler, sayılar, eşitlikler, tanımlar veya formüller konulabilir. </a:t>
            </a:r>
          </a:p>
          <a:p>
            <a:pPr eaLnBrk="1" hangingPunct="1"/>
            <a:r>
              <a:rPr lang="tr-TR" altLang="en-US" sz="1300"/>
              <a:t>Hem doğru kutucukların seçimi, hem de bunların mantıksal sıraya dizilmesi konuyu çok iyi bilmeyi ve anlamayı gerektirir. </a:t>
            </a:r>
          </a:p>
          <a:p>
            <a:pPr eaLnBrk="1" hangingPunct="1"/>
            <a:r>
              <a:rPr lang="tr-TR" altLang="en-US" sz="1300"/>
              <a:t>Yanlış seçilen kutucuklar öğrencilerin konu hakkındaki eksik veya yanlış bilgilerini ortaya çıkarır.</a:t>
            </a:r>
          </a:p>
          <a:p>
            <a:pPr eaLnBrk="1" hangingPunct="1"/>
            <a:r>
              <a:rPr lang="tr-TR" altLang="en-US" sz="1300"/>
              <a:t>Yapılandırılmış </a:t>
            </a:r>
            <a:r>
              <a:rPr lang="tr-TR" altLang="en-US" sz="1300" err="1"/>
              <a:t>grid</a:t>
            </a:r>
            <a:r>
              <a:rPr lang="tr-TR" altLang="en-US" sz="1300"/>
              <a:t> tekniğinde kısmi bilgi de değerlendirilir ve ödüllendirilir. Öğrenci seçtiği her doğru kutucuk için puan alır.</a:t>
            </a:r>
          </a:p>
          <a:p>
            <a:pPr eaLnBrk="1" hangingPunct="1"/>
            <a:r>
              <a:rPr lang="tr-TR" altLang="en-US" sz="1300"/>
              <a:t>Bu teknikte çoktan seçmeli testlerin aksine doğru olmayan bilgiler sorulmaz; yani kutucuklardaki her bilgi bir soru için gerekli cevap olmayabilir; ama diğer bir soru için mutlaka cevap teşkil eder. Bu nedenle yanlış şıkları eleyerek doğru cevabı bulma stratejisi saf dışı edilmiş olur.</a:t>
            </a:r>
          </a:p>
          <a:p>
            <a:pPr eaLnBrk="1" hangingPunct="1"/>
            <a:r>
              <a:rPr lang="tr-TR" altLang="en-US" sz="1300"/>
              <a:t>Bu teknikte soru hazırlanması başlangıçta öğretmenler için biraz zahmetli olabilir, ama zamanla bu metot etkili bir biçimde kullanılabilir. </a:t>
            </a:r>
          </a:p>
          <a:p>
            <a:pPr eaLnBrk="1" hangingPunct="1"/>
            <a:r>
              <a:rPr lang="tr-TR" altLang="en-US" sz="1300"/>
              <a:t>Hazırlanan sorular çok kısa zaman diliminde uygulanabilir.</a:t>
            </a: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44921162-C436-41CC-B263-E768BCF44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1B980FF8-4D90-4A51-A350-BBDC1D0D87A7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30</a:t>
            </a:fld>
            <a:endParaRPr lang="tr-TR" altLang="en-US" sz="19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2693" name="Rectangle 135">
            <a:extLst>
              <a:ext uri="{FF2B5EF4-FFF2-40B4-BE49-F238E27FC236}">
                <a16:creationId xmlns:a16="http://schemas.microsoft.com/office/drawing/2014/main" id="{5118BA95-03E7-41B7-B442-0AF8C0A7F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914171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242694" name="Group 137">
            <a:extLst>
              <a:ext uri="{FF2B5EF4-FFF2-40B4-BE49-F238E27FC236}">
                <a16:creationId xmlns:a16="http://schemas.microsoft.com/office/drawing/2014/main" id="{E799C3D5-7D55-4046-808C-F290F456D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776" y="1679569"/>
            <a:ext cx="2624148" cy="3498858"/>
            <a:chOff x="1061035" y="1679569"/>
            <a:chExt cx="3498864" cy="3498858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59D8741-EAD6-41B1-A882-70D70FC358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61035" y="1679569"/>
              <a:ext cx="3498864" cy="3498858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40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42695" name="Oval 139">
              <a:extLst>
                <a:ext uri="{FF2B5EF4-FFF2-40B4-BE49-F238E27FC236}">
                  <a16:creationId xmlns:a16="http://schemas.microsoft.com/office/drawing/2014/main" id="{45444F36-3103-4D11-A25F-C054D4606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46134" y="1864667"/>
              <a:ext cx="3128666" cy="312866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6803" name="Rectangle 2">
            <a:extLst>
              <a:ext uri="{FF2B5EF4-FFF2-40B4-BE49-F238E27FC236}">
                <a16:creationId xmlns:a16="http://schemas.microsoft.com/office/drawing/2014/main" id="{4E7C7650-0513-4AC3-B2EC-C21025383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7608" y="2376862"/>
            <a:ext cx="1980485" cy="2104273"/>
          </a:xfrm>
          <a:noFill/>
        </p:spPr>
        <p:txBody>
          <a:bodyPr lIns="91440" rIns="91440" bIns="45720">
            <a:normAutofit/>
          </a:bodyPr>
          <a:lstStyle/>
          <a:p>
            <a:pPr algn="ctr" eaLnBrk="1" hangingPunct="1"/>
            <a:r>
              <a:rPr lang="tr-TR" altLang="en-US" sz="2600">
                <a:solidFill>
                  <a:srgbClr val="FFFFFF"/>
                </a:solidFill>
              </a:rPr>
              <a:t>Tanılayıcı Dallanmış Ağaç</a:t>
            </a:r>
          </a:p>
        </p:txBody>
      </p:sp>
      <p:sp>
        <p:nvSpPr>
          <p:cNvPr id="242696" name="Rectangle 141">
            <a:extLst>
              <a:ext uri="{FF2B5EF4-FFF2-40B4-BE49-F238E27FC236}">
                <a16:creationId xmlns:a16="http://schemas.microsoft.com/office/drawing/2014/main" id="{AD9B3EAD-A2B3-42C4-927C-3455E3E69E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169508" y="3398744"/>
            <a:ext cx="3657600" cy="60512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48371E95-9F03-49E2-BFE6-1543404FF6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60816" y="725394"/>
            <a:ext cx="3856994" cy="540721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en-US"/>
              <a:t>Bu teknikle birlikte öğrenciler kendilerine sunulmuş olan ifadeleri </a:t>
            </a:r>
            <a:r>
              <a:rPr lang="tr-TR" altLang="en-US" b="1"/>
              <a:t>doğru</a:t>
            </a:r>
            <a:r>
              <a:rPr lang="tr-TR" altLang="en-US"/>
              <a:t> veya </a:t>
            </a:r>
            <a:r>
              <a:rPr lang="tr-TR" altLang="en-US" b="1"/>
              <a:t>yanlış</a:t>
            </a:r>
            <a:r>
              <a:rPr lang="tr-TR" altLang="en-US"/>
              <a:t> cevaplama durumlarına göre diğer sorulara geçmektedirler. </a:t>
            </a:r>
          </a:p>
          <a:p>
            <a:pPr eaLnBrk="1" hangingPunct="1"/>
            <a:r>
              <a:rPr lang="tr-TR" altLang="en-US"/>
              <a:t>Aynı konu hakkında aşamalı soruların  sorulmasında bu teknikten faydalanılabilir.</a:t>
            </a:r>
          </a:p>
          <a:p>
            <a:pPr eaLnBrk="1" hangingPunct="1"/>
            <a:r>
              <a:rPr lang="tr-TR" altLang="en-US"/>
              <a:t>Dallanma sayısı arttıkça soruların güçlük dereceleri artmaktadır.</a:t>
            </a: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B7817C92-E343-47E0-B3DF-8C7E5451F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FC833721-F057-42D1-B865-F87515D32E0F}" type="slidenum">
              <a:rPr lang="tr-TR" altLang="en-US" sz="1900">
                <a:solidFill>
                  <a:schemeClr val="accent1"/>
                </a:solidFill>
              </a:rPr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31</a:t>
            </a:fld>
            <a:endParaRPr lang="tr-TR" altLang="en-US" sz="19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2550AE69-AC86-4188-83E5-A856C4F1D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34694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EC4CA156-2C9D-4F0C-B229-88D8B5E1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4299696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7361ED3-EBE5-4EFC-8DA3-D0CE4BF2F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1484779"/>
            <a:ext cx="7667244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5105087-7F16-4C94-837C-C45445116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6911" y="4068923"/>
            <a:ext cx="810678" cy="1080902"/>
            <a:chOff x="9685338" y="4460675"/>
            <a:chExt cx="1080904" cy="1080902"/>
          </a:xfrm>
        </p:grpSpPr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4F2F3467-E50F-4A91-B27D-E324936A6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D678BE03-AC84-4940-A7FD-5B143FE2D6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363C3DA-5063-4048-965B-F5FDB35CC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1714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4BE79ECB-20D1-486E-B39D-0F98D69BE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928117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E2F1DBD8-7930-4EF6-AF8F-F6A674303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4102" y="1110053"/>
            <a:ext cx="2539778" cy="4580301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30ECF3CA-C07E-4ACE-9C64-F29508AC3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50076" y="1432223"/>
            <a:ext cx="2113813" cy="33579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Tekn</a:t>
            </a:r>
            <a:r>
              <a:rPr lang="tr-TR" altLang="en-US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altLang="en-US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ğ</a:t>
            </a:r>
            <a:r>
              <a:rPr lang="tr-TR" altLang="en-US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İ</a:t>
            </a:r>
            <a:r>
              <a:rPr lang="en-US" altLang="en-US">
                <a:blipFill dpi="0" rotWithShape="1">
                  <a:blip r:embed="rId4"/>
                  <a:srcRect/>
                  <a:tile tx="6350" ty="-127000" sx="65000" sy="64000" flip="none" algn="tl"/>
                </a:blipFill>
              </a:rPr>
              <a:t>n Genel Yapısı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39044D3-8725-4D57-BD64-A96E7C271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0625" y="5780565"/>
            <a:ext cx="7763256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DCC089B-F750-4C12-822F-DF53F4DD36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235190" y="5257800"/>
            <a:ext cx="810678" cy="1080902"/>
            <a:chOff x="9685338" y="4460675"/>
            <a:chExt cx="1080904" cy="1080902"/>
          </a:xfrm>
        </p:grpSpPr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3CDC7132-9021-4F21-AE5A-9B9B90C98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00D011B8-BF69-4B6B-B3D2-F1BA77108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77828" name="Picture 2">
            <a:extLst>
              <a:ext uri="{FF2B5EF4-FFF2-40B4-BE49-F238E27FC236}">
                <a16:creationId xmlns:a16="http://schemas.microsoft.com/office/drawing/2014/main" id="{6FB217A3-F2D8-4581-8FBD-8C6F19D16F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8" r="7137" b="-1"/>
          <a:stretch/>
        </p:blipFill>
        <p:spPr>
          <a:xfrm>
            <a:off x="690624" y="1328839"/>
            <a:ext cx="4985547" cy="4131686"/>
          </a:xfrm>
          <a:prstGeom prst="rect">
            <a:avLst/>
          </a:prstGeom>
          <a:noFill/>
        </p:spPr>
      </p:pic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A7F7355E-C588-4055-837F-D10E2A6A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94042" y="5477256"/>
            <a:ext cx="895401" cy="640080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A618F33C-32EB-4843-A676-CA506564CD00}" type="slidenum">
              <a:rPr lang="en-US" altLang="en-US" sz="2800">
                <a:solidFill>
                  <a:srgbClr val="FFFFFF"/>
                </a:solidFill>
                <a:latin typeface="+mj-lt"/>
              </a:rPr>
              <a:pPr defTabSz="457200" eaLnBrk="1" hangingPunct="1">
                <a:spcAft>
                  <a:spcPts val="600"/>
                </a:spcAft>
              </a:pPr>
              <a:t>32</a:t>
            </a:fld>
            <a:endParaRPr lang="en-US" altLang="en-US" sz="2800">
              <a:solidFill>
                <a:srgbClr val="FFFFFF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>
            <a:extLst>
              <a:ext uri="{FF2B5EF4-FFF2-40B4-BE49-F238E27FC236}">
                <a16:creationId xmlns:a16="http://schemas.microsoft.com/office/drawing/2014/main" id="{27B7D588-CA19-4BA4-8517-CE3EF2A724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 lIns="90000" tIns="46800" rIns="90000" bIns="46800">
            <a:normAutofit/>
          </a:bodyPr>
          <a:lstStyle/>
          <a:p>
            <a:pPr defTabSz="449263" eaLnBrk="1" hangingPunct="1">
              <a:buClr>
                <a:srgbClr val="800000"/>
              </a:buClr>
              <a:buFont typeface="Arial Narrow" panose="020B0606020202030204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tr-TR" altLang="en-US"/>
              <a:t>Öz</a:t>
            </a:r>
            <a:r>
              <a:rPr lang="en-GB" altLang="en-US"/>
              <a:t> </a:t>
            </a:r>
            <a:r>
              <a:rPr lang="tr-TR" altLang="en-US"/>
              <a:t>Değerlendirme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631FB1BE-645A-4A77-B1E7-7A4227F78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00FBB816-85A6-460A-A96D-DFCEF8DC3F69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33</a:t>
            </a:fld>
            <a:endParaRPr lang="tr-TR" altLang="en-US" sz="1900"/>
          </a:p>
        </p:txBody>
      </p:sp>
      <p:graphicFrame>
        <p:nvGraphicFramePr>
          <p:cNvPr id="110597" name="Rectangle 3">
            <a:extLst>
              <a:ext uri="{FF2B5EF4-FFF2-40B4-BE49-F238E27FC236}">
                <a16:creationId xmlns:a16="http://schemas.microsoft.com/office/drawing/2014/main" id="{5094E52F-CDAB-4EDB-B6B3-C9D86A9870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10118"/>
              </p:ext>
            </p:extLst>
          </p:nvPr>
        </p:nvGraphicFramePr>
        <p:xfrm>
          <a:off x="802481" y="2385390"/>
          <a:ext cx="75438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CD34CB5B-C6A1-4995-AD5C-528B8C32A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0F7B23-96A5-4464-8C98-50886B4E75D4}" type="slidenum">
              <a:rPr lang="tr-TR" altLang="en-US" sz="1200">
                <a:solidFill>
                  <a:srgbClr val="045C75"/>
                </a:solidFill>
              </a:rPr>
              <a:pPr eaLnBrk="1" hangingPunct="1"/>
              <a:t>34</a:t>
            </a:fld>
            <a:endParaRPr lang="tr-TR" altLang="en-US" sz="1200">
              <a:solidFill>
                <a:srgbClr val="045C75"/>
              </a:solidFill>
            </a:endParaRPr>
          </a:p>
        </p:txBody>
      </p:sp>
      <p:sp>
        <p:nvSpPr>
          <p:cNvPr id="86019" name="Rectangle 2">
            <a:extLst>
              <a:ext uri="{FF2B5EF4-FFF2-40B4-BE49-F238E27FC236}">
                <a16:creationId xmlns:a16="http://schemas.microsoft.com/office/drawing/2014/main" id="{F7EF5741-55E3-4238-96DF-67DB0C426CC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447800" y="152400"/>
            <a:ext cx="7696200" cy="6172200"/>
          </a:xfrm>
        </p:spPr>
        <p:txBody>
          <a:bodyPr/>
          <a:lstStyle/>
          <a:p>
            <a:pPr eaLnBrk="1" hangingPunct="1"/>
            <a:r>
              <a:rPr lang="tr-TR" altLang="en-US" sz="1600" b="1" dirty="0"/>
              <a:t>ÖZ DEĞERLENDİRME</a:t>
            </a:r>
          </a:p>
          <a:p>
            <a:pPr eaLnBrk="1" hangingPunct="1"/>
            <a:r>
              <a:rPr lang="tr-TR" altLang="en-US" sz="1600" b="1" dirty="0"/>
              <a:t>Adı ve Soyadı	: …………</a:t>
            </a:r>
          </a:p>
          <a:p>
            <a:pPr eaLnBrk="1" hangingPunct="1"/>
            <a:r>
              <a:rPr lang="tr-TR" altLang="en-US" sz="1600" b="1" dirty="0"/>
              <a:t>Sınıfı              	: ………… </a:t>
            </a:r>
          </a:p>
          <a:p>
            <a:pPr eaLnBrk="1" hangingPunct="1"/>
            <a:r>
              <a:rPr lang="tr-TR" altLang="en-US" sz="1600" b="1" dirty="0"/>
              <a:t>No                  	: …………</a:t>
            </a:r>
            <a:endParaRPr lang="tr-TR" altLang="en-US" sz="1600" dirty="0"/>
          </a:p>
          <a:p>
            <a:pPr eaLnBrk="1" hangingPunct="1"/>
            <a:r>
              <a:rPr lang="tr-TR" altLang="en-US" sz="1600" dirty="0"/>
              <a:t>Bu form kendinizi değerlendirmek amacıyla hazırlanmıştır. Çalışmalarınızı en doğru yansıtan seçeneği işaretleyiniz (X).</a:t>
            </a:r>
          </a:p>
          <a:p>
            <a:pPr eaLnBrk="1" hangingPunct="1"/>
            <a:endParaRPr lang="tr-TR" altLang="en-US" sz="1600" dirty="0"/>
          </a:p>
        </p:txBody>
      </p:sp>
      <p:graphicFrame>
        <p:nvGraphicFramePr>
          <p:cNvPr id="208968" name="Group 72">
            <a:extLst>
              <a:ext uri="{FF2B5EF4-FFF2-40B4-BE49-F238E27FC236}">
                <a16:creationId xmlns:a16="http://schemas.microsoft.com/office/drawing/2014/main" id="{BF47BE5D-DAD7-4F7A-94E8-E25FDC295D39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336800"/>
          <a:ext cx="8458200" cy="3978273"/>
        </p:xfrm>
        <a:graphic>
          <a:graphicData uri="http://schemas.openxmlformats.org/drawingml/2006/table">
            <a:tbl>
              <a:tblPr/>
              <a:tblGrid>
                <a:gridCol w="6288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6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91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BECERİLER</a:t>
                      </a:r>
                      <a:endParaRPr kumimoji="0" lang="tr-TR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DERECELER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8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Her zaman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Bazen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Hiçbir zaman</a:t>
                      </a:r>
                      <a:endParaRPr kumimoji="0" lang="tr-TR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30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Başkalarının anlattıklarını 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 önerilerini dinledim.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0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Yönergeyi izledim.</a:t>
                      </a:r>
                      <a:endParaRPr kumimoji="0" lang="tr-T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167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Arkadaşlarımı 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incitmeden teşvik ettim.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0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Ödevlerimi tamamladım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30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Anlamadığım 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yerlerde sorular sordum.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5379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Grup arkadaşlarıma çalışmalarında 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destek oldum.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30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Çalışmalarım sırasında zamanımı akıllıca kullandım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303">
                <a:tc>
                  <a:txBody>
                    <a:bodyPr/>
                    <a:lstStyle/>
                    <a:p>
                      <a:pPr marL="419100" marR="0" lvl="0" indent="-4191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Çalışmalarım sırasında 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değişik </a:t>
                      </a:r>
                      <a:r>
                        <a:rPr kumimoji="0" lang="tr-T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materyaller kullandım</a:t>
                      </a:r>
                      <a:r>
                        <a:rPr kumimoji="0" lang="tr-T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tr-TR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BD0D9"/>
                        </a:buClr>
                        <a:buSzPct val="95000"/>
                        <a:buFont typeface="Wingdings 2" pitchFamily="18" charset="2"/>
                        <a:buNone/>
                        <a:tabLst/>
                      </a:pPr>
                      <a:endParaRPr kumimoji="0" lang="en-US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marT="45727" marB="4572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>
            <a:extLst>
              <a:ext uri="{FF2B5EF4-FFF2-40B4-BE49-F238E27FC236}">
                <a16:creationId xmlns:a16="http://schemas.microsoft.com/office/drawing/2014/main" id="{BAB66C30-0240-4309-97A9-91994F734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8940C8A-BFB3-45B7-8B76-76CB6F803FE0}" type="slidenum">
              <a:rPr lang="tr-TR" altLang="en-US" sz="1200">
                <a:solidFill>
                  <a:srgbClr val="045C75"/>
                </a:solidFill>
              </a:rPr>
              <a:pPr eaLnBrk="1" hangingPunct="1"/>
              <a:t>35</a:t>
            </a:fld>
            <a:endParaRPr lang="tr-TR" altLang="en-US" sz="1200">
              <a:solidFill>
                <a:srgbClr val="045C75"/>
              </a:solidFill>
            </a:endParaRPr>
          </a:p>
        </p:txBody>
      </p:sp>
      <p:graphicFrame>
        <p:nvGraphicFramePr>
          <p:cNvPr id="701440" name="Object 0">
            <a:extLst>
              <a:ext uri="{FF2B5EF4-FFF2-40B4-BE49-F238E27FC236}">
                <a16:creationId xmlns:a16="http://schemas.microsoft.com/office/drawing/2014/main" id="{2B477FD2-E441-4C19-A126-5EF974CF2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972130"/>
              </p:ext>
            </p:extLst>
          </p:nvPr>
        </p:nvGraphicFramePr>
        <p:xfrm>
          <a:off x="466471" y="587515"/>
          <a:ext cx="8016875" cy="584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d Belgesi" r:id="rId2" imgW="11079480" imgH="8083296" progId="Word.Document.8">
                  <p:embed/>
                </p:oleObj>
              </mc:Choice>
              <mc:Fallback>
                <p:oleObj name="Word Belgesi" r:id="rId2" imgW="11079480" imgH="8083296" progId="Word.Document.8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71" y="587515"/>
                        <a:ext cx="8016875" cy="58483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1 Başlık">
            <a:extLst>
              <a:ext uri="{FF2B5EF4-FFF2-40B4-BE49-F238E27FC236}">
                <a16:creationId xmlns:a16="http://schemas.microsoft.com/office/drawing/2014/main" id="{E7D70BDF-8DBA-4B85-82CC-9C330B44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Dereceleme Ölçekleri</a:t>
            </a:r>
          </a:p>
        </p:txBody>
      </p:sp>
      <p:sp>
        <p:nvSpPr>
          <p:cNvPr id="103428" name="Rectangle 134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100" y="2013293"/>
            <a:ext cx="7543800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3 İçerik Yer Tutucusu">
            <a:extLst>
              <a:ext uri="{FF2B5EF4-FFF2-40B4-BE49-F238E27FC236}">
                <a16:creationId xmlns:a16="http://schemas.microsoft.com/office/drawing/2014/main" id="{948E74D4-1B89-4E9D-AA4E-7A4645EBC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7252974"/>
              </p:ext>
            </p:extLst>
          </p:nvPr>
        </p:nvGraphicFramePr>
        <p:xfrm>
          <a:off x="802481" y="2659510"/>
          <a:ext cx="7543802" cy="306961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682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5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1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1895">
                <a:tc>
                  <a:txBody>
                    <a:bodyPr/>
                    <a:lstStyle/>
                    <a:p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Öğrencinin Hentbol Performansında Gözlenecek Etkinlikler</a:t>
                      </a:r>
                    </a:p>
                  </a:txBody>
                  <a:tcPr marL="158227" marR="118670" marT="79114" marB="7911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Gözlenemedi</a:t>
                      </a:r>
                    </a:p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     (0)</a:t>
                      </a:r>
                    </a:p>
                  </a:txBody>
                  <a:tcPr marL="158227" marR="118670" marT="79114" marB="7911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Zayıf</a:t>
                      </a:r>
                    </a:p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(1)</a:t>
                      </a:r>
                    </a:p>
                  </a:txBody>
                  <a:tcPr marL="158227" marR="118670" marT="79114" marB="7911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Orta</a:t>
                      </a:r>
                    </a:p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(2)</a:t>
                      </a:r>
                    </a:p>
                  </a:txBody>
                  <a:tcPr marL="158227" marR="118670" marT="79114" marB="7911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İyi</a:t>
                      </a:r>
                    </a:p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(3)</a:t>
                      </a:r>
                    </a:p>
                  </a:txBody>
                  <a:tcPr marL="158227" marR="118670" marT="79114" marB="7911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Çok İyi</a:t>
                      </a:r>
                    </a:p>
                    <a:p>
                      <a:pPr algn="ctr"/>
                      <a:r>
                        <a:rPr lang="tr-TR" sz="1600" b="1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(4)</a:t>
                      </a:r>
                    </a:p>
                  </a:txBody>
                  <a:tcPr marL="158227" marR="118670" marT="79114" marB="79114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286">
                <a:tc>
                  <a:txBody>
                    <a:bodyPr/>
                    <a:lstStyle/>
                    <a:p>
                      <a:r>
                        <a:rPr lang="tr-TR" sz="11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Temel Duruş</a:t>
                      </a: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286">
                <a:tc>
                  <a:txBody>
                    <a:bodyPr/>
                    <a:lstStyle/>
                    <a:p>
                      <a:r>
                        <a:rPr lang="tr-TR" sz="11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Yer Değiştirme</a:t>
                      </a: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1286">
                <a:tc>
                  <a:txBody>
                    <a:bodyPr/>
                    <a:lstStyle/>
                    <a:p>
                      <a:r>
                        <a:rPr lang="tr-TR" sz="11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Top Tutma</a:t>
                      </a: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286">
                <a:tc>
                  <a:txBody>
                    <a:bodyPr/>
                    <a:lstStyle/>
                    <a:p>
                      <a:r>
                        <a:rPr lang="tr-TR" sz="11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Dururken Paslaşma</a:t>
                      </a: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286">
                <a:tc>
                  <a:txBody>
                    <a:bodyPr/>
                    <a:lstStyle/>
                    <a:p>
                      <a:r>
                        <a:rPr lang="tr-TR" sz="11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Hareketliyken Paslaşma</a:t>
                      </a: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286">
                <a:tc>
                  <a:txBody>
                    <a:bodyPr/>
                    <a:lstStyle/>
                    <a:p>
                      <a:r>
                        <a:rPr lang="tr-TR" sz="1100" cap="none" spc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Kaleye Atış Yapma</a:t>
                      </a: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tr-TR" sz="1100" cap="none" spc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158227" marR="118670" marT="79114" marB="7911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B6CD54F-13A9-4917-9D29-F83EC2FAF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915" y="3393973"/>
            <a:ext cx="2474684" cy="2126435"/>
          </a:xfrm>
        </p:spPr>
        <p:txBody>
          <a:bodyPr anchor="ctr">
            <a:normAutofit/>
          </a:bodyPr>
          <a:lstStyle/>
          <a:p>
            <a:pPr algn="ctr"/>
            <a:r>
              <a:rPr lang="tr-TR" sz="2325" b="1" dirty="0"/>
              <a:t>BURSA ÖLÇME DEĞERLENDİRME MERKEZİ</a:t>
            </a:r>
            <a:endParaRPr lang="en-US" sz="2325" dirty="0"/>
          </a:p>
        </p:txBody>
      </p:sp>
      <p:graphicFrame>
        <p:nvGraphicFramePr>
          <p:cNvPr id="14" name="İçerik Yer Tutucusu 2">
            <a:extLst>
              <a:ext uri="{FF2B5EF4-FFF2-40B4-BE49-F238E27FC236}">
                <a16:creationId xmlns:a16="http://schemas.microsoft.com/office/drawing/2014/main" id="{312B1886-087E-4609-885C-7ECE31DB468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8169" y="1337073"/>
          <a:ext cx="4469606" cy="418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Resim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17" y="1337072"/>
            <a:ext cx="2646223" cy="24438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2064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132FD491-28F3-42E7-AEBF-A9E3C462C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51293" y="6229681"/>
            <a:ext cx="342900" cy="457200"/>
            <a:chOff x="11361456" y="6195813"/>
            <a:chExt cx="548640" cy="54864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AD016B6E-F283-4CFB-9099-05C8DA6AB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2D0360E-345F-4790-B0A0-03ADC36B5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E3AF2E0-E456-4665-AF40-5B3FBC8F4ED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02386" y="484632"/>
            <a:ext cx="7543800" cy="16093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en-US" sz="4600"/>
              <a:t>Alternatif Değerlendirmelerde Uyulması</a:t>
            </a:r>
            <a:r>
              <a:rPr lang="en-US" altLang="en-US" sz="4600" dirty="0"/>
              <a:t> </a:t>
            </a:r>
            <a:r>
              <a:rPr lang="en-US" altLang="en-US" sz="4600"/>
              <a:t>Gereken</a:t>
            </a:r>
            <a:r>
              <a:rPr lang="en-US" altLang="en-US" sz="4600" dirty="0"/>
              <a:t> </a:t>
            </a:r>
            <a:r>
              <a:rPr lang="en-US" altLang="en-US" sz="4600"/>
              <a:t>Temel</a:t>
            </a:r>
            <a:r>
              <a:rPr lang="en-US" altLang="en-US" sz="4600" dirty="0"/>
              <a:t> </a:t>
            </a:r>
            <a:r>
              <a:rPr lang="en-US" altLang="en-US" sz="4600"/>
              <a:t>İlkeler</a:t>
            </a:r>
            <a:endParaRPr lang="en-US" altLang="en-US" sz="4600" dirty="0"/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AAF346C-E9DC-4781-B93E-EE17F14ACB4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02386" y="2320412"/>
            <a:ext cx="7543800" cy="385178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/>
              <a:t>Değerlendirme uzun süreli olmalı</a:t>
            </a:r>
            <a:endParaRPr lang="en-US" altLang="en-US" dirty="0"/>
          </a:p>
          <a:p>
            <a:r>
              <a:rPr lang="en-US" altLang="en-US"/>
              <a:t>Değerlendirme birçok beceriyi kapsamalı</a:t>
            </a:r>
            <a:r>
              <a:rPr lang="en-US" altLang="en-US" dirty="0"/>
              <a:t> </a:t>
            </a:r>
          </a:p>
          <a:p>
            <a:r>
              <a:rPr lang="en-US" altLang="en-US"/>
              <a:t>Birçok beceri farklı</a:t>
            </a:r>
            <a:r>
              <a:rPr lang="en-US" altLang="en-US" dirty="0"/>
              <a:t> </a:t>
            </a:r>
            <a:r>
              <a:rPr lang="en-US" altLang="en-US"/>
              <a:t>ölçme</a:t>
            </a:r>
            <a:r>
              <a:rPr lang="en-US" altLang="en-US" dirty="0"/>
              <a:t> </a:t>
            </a:r>
            <a:r>
              <a:rPr lang="en-US" altLang="en-US"/>
              <a:t>araçları</a:t>
            </a:r>
            <a:r>
              <a:rPr lang="en-US" altLang="en-US" dirty="0"/>
              <a:t> </a:t>
            </a:r>
            <a:r>
              <a:rPr lang="en-US" altLang="en-US"/>
              <a:t>kullanılarak değerlendirilmeli</a:t>
            </a:r>
            <a:endParaRPr lang="en-US" altLang="en-US" dirty="0"/>
          </a:p>
          <a:p>
            <a:r>
              <a:rPr lang="en-US" altLang="en-US"/>
              <a:t>Hem bireysel </a:t>
            </a:r>
            <a:r>
              <a:rPr lang="en-US" altLang="en-US" dirty="0"/>
              <a:t>hem de </a:t>
            </a:r>
            <a:r>
              <a:rPr lang="en-US" altLang="en-US"/>
              <a:t>grup değerlendirmeleri yapılmalı</a:t>
            </a:r>
            <a:endParaRPr lang="en-US" altLang="en-US" dirty="0"/>
          </a:p>
          <a:p>
            <a:r>
              <a:rPr lang="en-US" altLang="en-US"/>
              <a:t>Değerlendirmede </a:t>
            </a:r>
            <a:r>
              <a:rPr lang="en-US" altLang="en-US" dirty="0"/>
              <a:t>hem </a:t>
            </a:r>
            <a:r>
              <a:rPr lang="en-US" altLang="en-US"/>
              <a:t>ürüne</a:t>
            </a:r>
            <a:r>
              <a:rPr lang="en-US" altLang="en-US" dirty="0"/>
              <a:t> hem de </a:t>
            </a:r>
            <a:r>
              <a:rPr lang="en-US" altLang="en-US"/>
              <a:t>sürece</a:t>
            </a:r>
            <a:r>
              <a:rPr lang="en-US" altLang="en-US" dirty="0"/>
              <a:t> </a:t>
            </a:r>
            <a:r>
              <a:rPr lang="en-US" altLang="en-US"/>
              <a:t>odaklanmalı</a:t>
            </a:r>
            <a:endParaRPr lang="en-US" altLang="en-US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67D6F60D-1516-4B0D-A5CC-5CDB621DC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457200" eaLnBrk="1" hangingPunct="1">
              <a:spcAft>
                <a:spcPts val="600"/>
              </a:spcAft>
            </a:pPr>
            <a:fld id="{B0A83196-BF22-48E2-AE56-9634C94C01C7}" type="slidenum">
              <a:rPr lang="en-US" altLang="en-US" sz="1400" b="1" kern="1200" dirty="0">
                <a:solidFill>
                  <a:srgbClr val="FFFFFF"/>
                </a:solidFill>
                <a:latin typeface="+mj-lt"/>
                <a:ea typeface="+mn-ea"/>
                <a:cs typeface="+mn-cs"/>
              </a:rPr>
              <a:pPr defTabSz="457200" eaLnBrk="1" hangingPunct="1">
                <a:spcAft>
                  <a:spcPts val="600"/>
                </a:spcAft>
              </a:pPr>
              <a:t>4</a:t>
            </a:fld>
            <a:endParaRPr lang="en-US" altLang="en-US" sz="1400" b="1" kern="1200" dirty="0">
              <a:solidFill>
                <a:srgbClr val="FFFFFF"/>
              </a:solidFill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131AA6F0-732B-46A0-999D-AA96B4455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tr-TR" sz="3300">
                <a:solidFill>
                  <a:srgbClr val="FFFFFF"/>
                </a:solidFill>
              </a:rPr>
              <a:t>Alternatif Ölçme Değerlendirme </a:t>
            </a:r>
            <a:br>
              <a:rPr lang="tr-TR" sz="3300">
                <a:solidFill>
                  <a:srgbClr val="FFFFFF"/>
                </a:solidFill>
              </a:rPr>
            </a:br>
            <a:r>
              <a:rPr lang="tr-TR" sz="3300">
                <a:solidFill>
                  <a:srgbClr val="FFFFFF"/>
                </a:solidFill>
              </a:rPr>
              <a:t>Yöntem ve Teknikleri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FFD1C92D-1760-4998-9CF1-6F2715723F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Performans görevleri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Projeler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Öğrenci </a:t>
            </a:r>
            <a:r>
              <a:rPr lang="tr-TR" altLang="en-US"/>
              <a:t>ürün dosyaları </a:t>
            </a:r>
            <a:r>
              <a:rPr lang="tr-TR" altLang="en-US" dirty="0"/>
              <a:t>(</a:t>
            </a:r>
            <a:r>
              <a:rPr lang="tr-TR" altLang="en-US" dirty="0" err="1"/>
              <a:t>portfolyo</a:t>
            </a:r>
            <a:r>
              <a:rPr lang="tr-TR" altLang="en-US" dirty="0"/>
              <a:t>)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/>
              <a:t>Kavram haritaları</a:t>
            </a:r>
            <a:endParaRPr lang="tr-TR" altLang="en-US" dirty="0"/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/>
              <a:t>Yapılandırılmış </a:t>
            </a:r>
            <a:r>
              <a:rPr lang="tr-TR" altLang="en-US" dirty="0" err="1"/>
              <a:t>grid</a:t>
            </a:r>
            <a:endParaRPr lang="tr-TR" altLang="en-US" dirty="0"/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/>
              <a:t>Tanılayıcı dallanmış </a:t>
            </a:r>
            <a:r>
              <a:rPr lang="tr-TR" altLang="en-US" dirty="0"/>
              <a:t>ağaç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Görüşme (mülakat)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Akran değerlendirme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Öz değerlendirme 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Dereceli </a:t>
            </a:r>
            <a:r>
              <a:rPr lang="tr-TR" altLang="en-US"/>
              <a:t>puanlama araçları </a:t>
            </a:r>
            <a:r>
              <a:rPr lang="tr-TR" altLang="en-US" dirty="0"/>
              <a:t>(</a:t>
            </a:r>
            <a:r>
              <a:rPr lang="tr-TR" altLang="en-US" dirty="0" err="1"/>
              <a:t>rubric</a:t>
            </a:r>
            <a:r>
              <a:rPr lang="tr-TR" altLang="en-US" dirty="0"/>
              <a:t>)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978AEAA3-7611-4163-A4F0-2A86B5AD3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ECFD17C2-80A1-419A-B89C-C129A78A6D6D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5</a:t>
            </a:fld>
            <a:endParaRPr lang="tr-TR" altLang="en-US" sz="1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13647D10-E4D6-46EA-BCB5-E1DF3971D9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27581" y="484632"/>
            <a:ext cx="5047708" cy="1609344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Performans Değerlendirme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BDDA4B7-D73E-497D-B3C1-80166CCBE7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27581" y="2121408"/>
            <a:ext cx="5047707" cy="4050792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sz="1500" dirty="0"/>
              <a:t>Performans değerlendirme, öğrencilerin </a:t>
            </a:r>
            <a:r>
              <a:rPr lang="tr-TR" altLang="en-US" sz="1500"/>
              <a:t>bireysel farklılıklarını </a:t>
            </a:r>
            <a:r>
              <a:rPr lang="tr-TR" altLang="en-US" sz="1500" dirty="0"/>
              <a:t>dikkate alarak</a:t>
            </a:r>
            <a:r>
              <a:rPr lang="tr-TR" altLang="en-US" sz="1500"/>
              <a:t>, onların </a:t>
            </a:r>
            <a:r>
              <a:rPr lang="tr-TR" altLang="en-US" sz="1500" dirty="0"/>
              <a:t>bilgi ve becerilerini eyleme dönüştürmelerini, gerçek </a:t>
            </a:r>
            <a:r>
              <a:rPr lang="tr-TR" altLang="en-US" sz="1500"/>
              <a:t>yaşama aktarmalarını </a:t>
            </a:r>
            <a:r>
              <a:rPr lang="tr-TR" altLang="en-US" sz="1500" dirty="0"/>
              <a:t>sağlayacak durum ve </a:t>
            </a:r>
            <a:r>
              <a:rPr lang="tr-TR" altLang="en-US" sz="1500"/>
              <a:t>ödevler aracılığıyla </a:t>
            </a:r>
            <a:r>
              <a:rPr lang="tr-TR" altLang="en-US" sz="1500" dirty="0"/>
              <a:t>değerlendirme yapmak </a:t>
            </a:r>
            <a:r>
              <a:rPr lang="tr-TR" altLang="en-US" sz="1500"/>
              <a:t>biçiminde tanımlanabilir</a:t>
            </a:r>
            <a:r>
              <a:rPr lang="tr-TR" altLang="en-US" sz="1500" dirty="0"/>
              <a:t>. 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sz="1500" dirty="0"/>
              <a:t>Programda öngörülen eleştirel düşünme, problem çözme, okuduğunu anlama</a:t>
            </a:r>
            <a:r>
              <a:rPr lang="tr-TR" altLang="en-US" sz="1500"/>
              <a:t>, yaratıcılığını </a:t>
            </a:r>
            <a:r>
              <a:rPr lang="tr-TR" altLang="en-US" sz="1500" dirty="0"/>
              <a:t>kullanma</a:t>
            </a:r>
            <a:r>
              <a:rPr lang="tr-TR" altLang="en-US" sz="1500"/>
              <a:t>, araştırma </a:t>
            </a:r>
            <a:r>
              <a:rPr lang="tr-TR" altLang="en-US" sz="1500" dirty="0"/>
              <a:t>yapma gibi öğrencinin bilişsel, duyuşsal, </a:t>
            </a:r>
            <a:r>
              <a:rPr lang="tr-TR" altLang="en-US" sz="1500" dirty="0" err="1"/>
              <a:t>psiko</a:t>
            </a:r>
            <a:r>
              <a:rPr lang="tr-TR" altLang="en-US" sz="1500" dirty="0"/>
              <a:t>-motor alandaki </a:t>
            </a:r>
            <a:r>
              <a:rPr lang="tr-TR" altLang="en-US" sz="1500"/>
              <a:t>becerilerini aynı anda kullanmasını, </a:t>
            </a:r>
            <a:r>
              <a:rPr lang="tr-TR" altLang="en-US" sz="1500" dirty="0"/>
              <a:t>geliştirmesini ve bir ürünün </a:t>
            </a:r>
            <a:r>
              <a:rPr lang="tr-TR" altLang="en-US" sz="1500"/>
              <a:t>ortaya konmasını gerektiren çalışmalarıdır</a:t>
            </a:r>
            <a:r>
              <a:rPr lang="tr-TR" altLang="en-US" sz="1500" dirty="0"/>
              <a:t>.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sz="1500" dirty="0"/>
              <a:t>Performans değerlendirme, </a:t>
            </a:r>
            <a:r>
              <a:rPr lang="tr-TR" altLang="en-US" sz="1500"/>
              <a:t>dersin kazanımlarıyla </a:t>
            </a:r>
            <a:r>
              <a:rPr lang="tr-TR" altLang="en-US" sz="1500" dirty="0"/>
              <a:t>ilgili olarak öğrencinin </a:t>
            </a:r>
            <a:r>
              <a:rPr lang="tr-TR" altLang="en-US" sz="1500"/>
              <a:t>günlük yaşamındaki problemleri nasıl </a:t>
            </a:r>
            <a:r>
              <a:rPr lang="tr-TR" altLang="en-US" sz="1500" dirty="0"/>
              <a:t>çözeceğini ve problem çözmek için sahip olduğu bilgi ve </a:t>
            </a:r>
            <a:r>
              <a:rPr lang="tr-TR" altLang="en-US" sz="1500"/>
              <a:t>becerileri nasıl kullanacağını </a:t>
            </a:r>
            <a:r>
              <a:rPr lang="tr-TR" altLang="en-US" sz="1500" dirty="0"/>
              <a:t>göstermesini ister. </a:t>
            </a: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437A3B9D-FC5E-4C80-A1DD-D3D58BF0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3493D4FA-3A62-43E9-872D-B74B618B1CDD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tr-TR" altLang="en-US" sz="1900"/>
          </a:p>
        </p:txBody>
      </p:sp>
      <p:pic>
        <p:nvPicPr>
          <p:cNvPr id="22533" name="Picture 22532" descr="Belgedeki grafik ve bir kalem">
            <a:extLst>
              <a:ext uri="{FF2B5EF4-FFF2-40B4-BE49-F238E27FC236}">
                <a16:creationId xmlns:a16="http://schemas.microsoft.com/office/drawing/2014/main" id="{CCCBEA70-B7DA-4AD3-B299-8F0CFC27DF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901" r="26178" b="-1"/>
          <a:stretch/>
        </p:blipFill>
        <p:spPr>
          <a:xfrm>
            <a:off x="2508" y="10"/>
            <a:ext cx="3485044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BE6EAB14-5F20-4ED0-8DC3-67104B45B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Performans Değerlendirme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B68D3D21-1B84-4B86-8170-5FE7B6CFB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Oluşturulan ölçütlere göre yeterlik derecelerini ortaya </a:t>
            </a:r>
            <a:r>
              <a:rPr lang="tr-TR" altLang="en-US"/>
              <a:t>koyma olanaklarına </a:t>
            </a:r>
            <a:r>
              <a:rPr lang="tr-TR" altLang="en-US" dirty="0"/>
              <a:t>sahip olurlar. 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dirty="0"/>
              <a:t>Performans değerlendirme gözlenebilen bir </a:t>
            </a:r>
            <a:r>
              <a:rPr lang="tr-TR" altLang="en-US" b="1" dirty="0"/>
              <a:t>performans veya somut bir </a:t>
            </a:r>
            <a:r>
              <a:rPr lang="tr-TR" altLang="en-US" b="1"/>
              <a:t>ürünle</a:t>
            </a:r>
            <a:r>
              <a:rPr lang="tr-TR" altLang="en-US"/>
              <a:t> sonuçlanmaktadır</a:t>
            </a:r>
            <a:r>
              <a:rPr lang="tr-TR" altLang="en-US" dirty="0"/>
              <a:t>. 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b="1" dirty="0"/>
              <a:t>Gerçek yaşama benzer problemler</a:t>
            </a:r>
            <a:r>
              <a:rPr lang="tr-TR" altLang="en-US" dirty="0"/>
              <a:t> yoluyla bilgi ve becerilerini göstermesini gerektirir. </a:t>
            </a:r>
          </a:p>
          <a:p>
            <a:pPr eaLnBrk="1" hangingPunct="1">
              <a:buFont typeface="Wingdings 2" panose="05020102010507070707" pitchFamily="18" charset="2"/>
              <a:buChar char=""/>
            </a:pPr>
            <a:r>
              <a:rPr lang="tr-TR" altLang="en-US" b="1"/>
              <a:t>Açık </a:t>
            </a:r>
            <a:r>
              <a:rPr lang="tr-TR" altLang="en-US" b="1" dirty="0"/>
              <a:t>uçlu sorular ya da performans görevleri</a:t>
            </a:r>
            <a:r>
              <a:rPr lang="tr-TR" altLang="en-US" dirty="0"/>
              <a:t> performans </a:t>
            </a:r>
            <a:r>
              <a:rPr lang="tr-TR" altLang="en-US"/>
              <a:t>değerlendirme çalışmalarının </a:t>
            </a:r>
            <a:r>
              <a:rPr lang="tr-TR" altLang="en-US" dirty="0"/>
              <a:t>iyi örnekleridir. </a:t>
            </a:r>
          </a:p>
          <a:p>
            <a:pPr eaLnBrk="1" hangingPunct="1"/>
            <a:endParaRPr lang="tr-TR" altLang="en-US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78B6A7DC-2C05-498C-8488-CBDB1D58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659E764C-A470-45EA-B687-D37E89A1952E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tr-TR" altLang="en-US" sz="19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E009DD9B-5EE2-4C0D-8B2B-351C8C1022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720DB99-7745-4E75-9D96-AAB6D55C5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464119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D68803C4-E159-4360-B7BB-74205C8F7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601952"/>
            <a:ext cx="7667244" cy="1385874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04B0465-3B07-49BF-BEA7-D81476246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78" y="2038655"/>
            <a:ext cx="7667244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182B14A-3742-47CB-A3D8-419DC6D69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2386" y="484632"/>
            <a:ext cx="7543800" cy="1609344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/>
              <a:t>Performans Görevi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9572A39-2D4F-4773-9AB2-5ECEAB6775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02386" y="2320412"/>
            <a:ext cx="7543800" cy="3851787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1700" dirty="0"/>
              <a:t>Performans ödevleri</a:t>
            </a:r>
            <a:r>
              <a:rPr lang="tr-TR" altLang="en-US" sz="1700"/>
              <a:t>, </a:t>
            </a:r>
            <a:r>
              <a:rPr lang="tr-TR" altLang="en-US" sz="1700" b="1"/>
              <a:t>kısa sürelerde</a:t>
            </a:r>
            <a:r>
              <a:rPr lang="tr-TR" altLang="en-US" sz="1700"/>
              <a:t> yapılabilecek çalışmalardır</a:t>
            </a:r>
            <a:r>
              <a:rPr lang="tr-TR" altLang="en-US" sz="1700" dirty="0"/>
              <a:t>. </a:t>
            </a:r>
          </a:p>
          <a:p>
            <a:pPr eaLnBrk="1" hangingPunct="1"/>
            <a:r>
              <a:rPr lang="tr-TR" altLang="en-US" sz="1700" dirty="0"/>
              <a:t>Bu tür ödevlerle, öğrencilerin </a:t>
            </a:r>
            <a:r>
              <a:rPr lang="tr-TR" altLang="en-US" sz="1700"/>
              <a:t>derslerde kazandırılması </a:t>
            </a:r>
            <a:r>
              <a:rPr lang="tr-TR" altLang="en-US" sz="1700" dirty="0"/>
              <a:t>hedeflenen </a:t>
            </a:r>
            <a:r>
              <a:rPr lang="tr-TR" altLang="en-US" sz="1700" b="1" dirty="0"/>
              <a:t>üst düzey becerilerdeki</a:t>
            </a:r>
            <a:r>
              <a:rPr lang="tr-TR" altLang="en-US" sz="1700" dirty="0"/>
              <a:t> gelişimlerini günlük yaşamla ilişkilendirerek göstermeleri beklenmektedir. </a:t>
            </a:r>
          </a:p>
          <a:p>
            <a:pPr eaLnBrk="1" hangingPunct="1"/>
            <a:r>
              <a:rPr lang="tr-TR" altLang="en-US" sz="1700" dirty="0"/>
              <a:t>Performans ödevlerinin </a:t>
            </a:r>
            <a:r>
              <a:rPr lang="tr-TR" altLang="en-US" sz="1700"/>
              <a:t>bir sınıftaki </a:t>
            </a:r>
            <a:r>
              <a:rPr lang="tr-TR" altLang="en-US" sz="1700" dirty="0"/>
              <a:t>her öğrenciye</a:t>
            </a:r>
            <a:r>
              <a:rPr lang="tr-TR" altLang="en-US" sz="1700"/>
              <a:t>, aynı konu başlığında ve aynı </a:t>
            </a:r>
            <a:r>
              <a:rPr lang="tr-TR" altLang="en-US" sz="1700" dirty="0"/>
              <a:t>zamanda verilmesi zorunlu değildir. </a:t>
            </a:r>
          </a:p>
          <a:p>
            <a:pPr eaLnBrk="1" hangingPunct="1"/>
            <a:r>
              <a:rPr lang="tr-TR" altLang="en-US" sz="1700" dirty="0"/>
              <a:t>Performans ödevleri öğrencilerin </a:t>
            </a:r>
            <a:r>
              <a:rPr lang="tr-TR" altLang="en-US" sz="1700" b="1" dirty="0"/>
              <a:t>seviyesine uygun</a:t>
            </a:r>
            <a:r>
              <a:rPr lang="tr-TR" altLang="en-US" sz="1700" dirty="0"/>
              <a:t> ve </a:t>
            </a:r>
            <a:r>
              <a:rPr lang="tr-TR" altLang="en-US" sz="1700"/>
              <a:t>öğrenciler tarafından </a:t>
            </a:r>
            <a:r>
              <a:rPr lang="tr-TR" altLang="en-US" sz="1700" b="1"/>
              <a:t>yapılabilecek nitelikte</a:t>
            </a:r>
            <a:r>
              <a:rPr lang="tr-TR" altLang="en-US" sz="1700"/>
              <a:t> olmalıdır</a:t>
            </a:r>
            <a:r>
              <a:rPr lang="tr-TR" altLang="en-US" sz="1700" dirty="0"/>
              <a:t>. </a:t>
            </a:r>
          </a:p>
          <a:p>
            <a:pPr eaLnBrk="1" hangingPunct="1"/>
            <a:r>
              <a:rPr lang="tr-TR" altLang="en-US" sz="1700" dirty="0"/>
              <a:t>Performans ödevlerinin </a:t>
            </a:r>
            <a:r>
              <a:rPr lang="tr-TR" altLang="en-US" sz="1700"/>
              <a:t>güvenirliği açısından </a:t>
            </a:r>
            <a:r>
              <a:rPr lang="tr-TR" altLang="en-US" sz="1700" dirty="0"/>
              <a:t>öğrencinin ödevi yaparken konuya </a:t>
            </a:r>
            <a:r>
              <a:rPr lang="tr-TR" altLang="en-US" sz="1700"/>
              <a:t>ilişkin kazanımlarını </a:t>
            </a:r>
            <a:r>
              <a:rPr lang="tr-TR" altLang="en-US" sz="1700" dirty="0"/>
              <a:t>gözlemleyebilmek için ödevin </a:t>
            </a:r>
            <a:r>
              <a:rPr lang="tr-TR" altLang="en-US" sz="1700" b="1"/>
              <a:t>belirli aşamaları sınıf ortamında </a:t>
            </a:r>
            <a:r>
              <a:rPr lang="tr-TR" altLang="en-US" sz="1700" b="1" dirty="0"/>
              <a:t>gerçekleştirilir ya </a:t>
            </a:r>
            <a:r>
              <a:rPr lang="tr-TR" altLang="en-US" sz="1700" b="1"/>
              <a:t>da yapmış olduğu çalışmayı </a:t>
            </a:r>
            <a:r>
              <a:rPr lang="tr-TR" altLang="en-US" sz="1700" b="1" dirty="0"/>
              <a:t>öğretmeniyle </a:t>
            </a:r>
            <a:r>
              <a:rPr lang="tr-TR" altLang="en-US" sz="1700" b="1"/>
              <a:t>ve arkadaşlarıyla paylaşması</a:t>
            </a:r>
            <a:r>
              <a:rPr lang="tr-TR" altLang="en-US" sz="1700"/>
              <a:t> sağlanır</a:t>
            </a:r>
            <a:r>
              <a:rPr lang="tr-TR" altLang="en-US" sz="1700" dirty="0"/>
              <a:t>.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49B7FFA5-14CB-4A4F-9BCC-CA3AA5D9D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04E48745-7512-4EC2-9E20-9092D121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AEF149C1-39A6-4442-A029-92BB06B1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9A93DF7C-122D-43F9-B7F3-660772447926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tr-TR" altLang="en-US"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08" y="0"/>
            <a:ext cx="3486126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A6743540-4B37-418A-983C-881DD115C5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2601" y="643466"/>
            <a:ext cx="2764734" cy="5528734"/>
          </a:xfrm>
        </p:spPr>
        <p:txBody>
          <a:bodyPr>
            <a:normAutofit/>
          </a:bodyPr>
          <a:lstStyle/>
          <a:p>
            <a:pPr algn="r" eaLnBrk="1" hangingPunct="1"/>
            <a:r>
              <a:rPr lang="tr-TR" altLang="en-US">
                <a:solidFill>
                  <a:srgbClr val="FFFFFF"/>
                </a:solidFill>
              </a:rPr>
              <a:t>Performans görevi için örnekler: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7830BF9-D9A6-4E52-A6AB-B72B8CBFBC3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0335" y="599768"/>
            <a:ext cx="4555850" cy="557243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tr-TR" altLang="en-US" sz="1700" dirty="0"/>
              <a:t>Bir </a:t>
            </a:r>
            <a:r>
              <a:rPr lang="tr-TR" altLang="en-US" sz="1700"/>
              <a:t>konu hakkında yazı </a:t>
            </a:r>
            <a:r>
              <a:rPr lang="tr-TR" altLang="en-US" sz="1700" dirty="0"/>
              <a:t>yazma (makale</a:t>
            </a:r>
            <a:r>
              <a:rPr lang="tr-TR" altLang="en-US" sz="1700"/>
              <a:t>, anı </a:t>
            </a:r>
            <a:r>
              <a:rPr lang="tr-TR" altLang="en-US" sz="1700" dirty="0"/>
              <a:t>vb. )</a:t>
            </a:r>
          </a:p>
          <a:p>
            <a:pPr eaLnBrk="1" hangingPunct="1"/>
            <a:r>
              <a:rPr lang="tr-TR" altLang="en-US" sz="1700" dirty="0"/>
              <a:t>Sergi oluşturma,</a:t>
            </a:r>
          </a:p>
          <a:p>
            <a:pPr eaLnBrk="1" hangingPunct="1"/>
            <a:r>
              <a:rPr lang="tr-TR" altLang="en-US" sz="1700"/>
              <a:t>Aynı grafikleri farklı </a:t>
            </a:r>
            <a:r>
              <a:rPr lang="tr-TR" altLang="en-US" sz="1700" dirty="0"/>
              <a:t>ölçülerde çizme,</a:t>
            </a:r>
          </a:p>
          <a:p>
            <a:pPr eaLnBrk="1" hangingPunct="1"/>
            <a:r>
              <a:rPr lang="tr-TR" altLang="en-US" sz="1700" dirty="0"/>
              <a:t>Bir tarzdaki grafiği başka tarza dönüştürme, </a:t>
            </a:r>
          </a:p>
          <a:p>
            <a:pPr eaLnBrk="1" hangingPunct="1"/>
            <a:r>
              <a:rPr lang="tr-TR" altLang="en-US" sz="1700" dirty="0"/>
              <a:t>Bilimsel gözlemlerini tablo oluşturarak belirtme,</a:t>
            </a:r>
          </a:p>
          <a:p>
            <a:pPr eaLnBrk="1" hangingPunct="1"/>
            <a:r>
              <a:rPr lang="tr-TR" altLang="en-US" sz="1700" dirty="0"/>
              <a:t>Bilimsel </a:t>
            </a:r>
            <a:r>
              <a:rPr lang="tr-TR" altLang="en-US" sz="1700"/>
              <a:t>bir olayı </a:t>
            </a:r>
            <a:r>
              <a:rPr lang="tr-TR" altLang="en-US" sz="1700" dirty="0"/>
              <a:t>sözel ve görsel olarak betimleme,</a:t>
            </a:r>
          </a:p>
          <a:p>
            <a:pPr eaLnBrk="1" hangingPunct="1"/>
            <a:r>
              <a:rPr lang="tr-TR" altLang="en-US" sz="1700" dirty="0"/>
              <a:t>Bir konuyla ilgili afiş, poster, broşür vb</a:t>
            </a:r>
            <a:r>
              <a:rPr lang="tr-TR" altLang="en-US" sz="1700"/>
              <a:t>. hazırlama</a:t>
            </a:r>
            <a:endParaRPr lang="tr-TR" altLang="en-US" sz="1700" dirty="0"/>
          </a:p>
          <a:p>
            <a:pPr eaLnBrk="1" hangingPunct="1"/>
            <a:r>
              <a:rPr lang="tr-TR" altLang="en-US" sz="1700" dirty="0"/>
              <a:t>Bir oyun, piyes vb. yazma ve sergileme</a:t>
            </a:r>
          </a:p>
          <a:p>
            <a:pPr eaLnBrk="1" hangingPunct="1"/>
            <a:r>
              <a:rPr lang="tr-TR" altLang="en-US" sz="1700" dirty="0"/>
              <a:t>Herhangi bir şey için </a:t>
            </a:r>
            <a:r>
              <a:rPr lang="tr-TR" altLang="en-US" sz="1700"/>
              <a:t>bir sınıflama şeması </a:t>
            </a:r>
            <a:r>
              <a:rPr lang="tr-TR" altLang="en-US" sz="1700" dirty="0"/>
              <a:t>geliştirme, </a:t>
            </a:r>
            <a:r>
              <a:rPr lang="tr-TR" altLang="en-US" sz="1700"/>
              <a:t>kategorileri açıklama </a:t>
            </a:r>
            <a:r>
              <a:rPr lang="tr-TR" altLang="en-US" sz="1700" dirty="0"/>
              <a:t>ve doğruluğunu savunma</a:t>
            </a:r>
          </a:p>
          <a:p>
            <a:pPr eaLnBrk="1" hangingPunct="1"/>
            <a:r>
              <a:rPr lang="tr-TR" altLang="en-US" sz="1700" dirty="0"/>
              <a:t>Deney yapma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1293" y="6229681"/>
            <a:ext cx="342900" cy="457200"/>
          </a:xfrm>
          <a:prstGeom prst="ellipse">
            <a:avLst/>
          </a:prstGeom>
          <a:blipFill dpi="0"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73188" y="6258874"/>
            <a:ext cx="299110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17 Slayt Numarası Yer Tutucusu">
            <a:extLst>
              <a:ext uri="{FF2B5EF4-FFF2-40B4-BE49-F238E27FC236}">
                <a16:creationId xmlns:a16="http://schemas.microsoft.com/office/drawing/2014/main" id="{BE743093-825A-49E7-AF0C-38A5C2506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3346" y="6272784"/>
            <a:ext cx="480060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C094FB07-E864-434A-94FF-CCF9FCBB347A}" type="slidenum">
              <a:rPr lang="tr-TR" altLang="en-US" sz="190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tr-TR" altLang="en-US" sz="1900"/>
          </a:p>
        </p:txBody>
      </p:sp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5_Akış">
  <a:themeElements>
    <a:clrScheme name="5_Akış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5_Akış">
      <a:majorFont>
        <a:latin typeface="Calibri"/>
        <a:ea typeface=""/>
        <a:cs typeface="Arial"/>
      </a:majorFont>
      <a:minorFont>
        <a:latin typeface="Constantia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Akış 1">
        <a:dk1>
          <a:srgbClr val="000000"/>
        </a:dk1>
        <a:lt1>
          <a:srgbClr val="FFFFFF"/>
        </a:lt1>
        <a:dk2>
          <a:srgbClr val="04617B"/>
        </a:dk2>
        <a:lt2>
          <a:srgbClr val="DBF5F9"/>
        </a:lt2>
        <a:accent1>
          <a:srgbClr val="0F6FC6"/>
        </a:accent1>
        <a:accent2>
          <a:srgbClr val="009DD9"/>
        </a:accent2>
        <a:accent3>
          <a:srgbClr val="FFFFFF"/>
        </a:accent3>
        <a:accent4>
          <a:srgbClr val="000000"/>
        </a:accent4>
        <a:accent5>
          <a:srgbClr val="AABBDF"/>
        </a:accent5>
        <a:accent6>
          <a:srgbClr val="008EC4"/>
        </a:accent6>
        <a:hlink>
          <a:srgbClr val="E2D700"/>
        </a:hlink>
        <a:folHlink>
          <a:srgbClr val="85DFD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ırpma">
  <a:themeElements>
    <a:clrScheme name="Kırpm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Kırpm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ırpm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Tahta Yazı">
  <a:themeElements>
    <a:clrScheme name="Tahta Yazı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ahta Yazı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ahta Yazı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4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3439</TotalTime>
  <Words>2475</Words>
  <Application>Microsoft Office PowerPoint</Application>
  <PresentationFormat>Ekran Gösterisi (4:3)</PresentationFormat>
  <Paragraphs>376</Paragraphs>
  <Slides>37</Slides>
  <Notes>13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3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37</vt:i4>
      </vt:variant>
    </vt:vector>
  </HeadingPairs>
  <TitlesOfParts>
    <vt:vector size="55" baseType="lpstr">
      <vt:lpstr>Arial</vt:lpstr>
      <vt:lpstr>Arial Narrow</vt:lpstr>
      <vt:lpstr>Calibri</vt:lpstr>
      <vt:lpstr>Constantia</vt:lpstr>
      <vt:lpstr>Franklin Gothic Book</vt:lpstr>
      <vt:lpstr>Monotype Corsiva</vt:lpstr>
      <vt:lpstr>Monotype Corsiva Tur</vt:lpstr>
      <vt:lpstr>Rockwell</vt:lpstr>
      <vt:lpstr>Rockwell Condensed</vt:lpstr>
      <vt:lpstr>Rockwell Extra Bold</vt:lpstr>
      <vt:lpstr>Times New Roman</vt:lpstr>
      <vt:lpstr>Wingdings</vt:lpstr>
      <vt:lpstr>Wingdings 2</vt:lpstr>
      <vt:lpstr>5_Akış</vt:lpstr>
      <vt:lpstr>Kırpma</vt:lpstr>
      <vt:lpstr>Tahta Yazı</vt:lpstr>
      <vt:lpstr>Visio.Drawing.6</vt:lpstr>
      <vt:lpstr>Word Belgesi</vt:lpstr>
      <vt:lpstr>Ölçme ve Değerlendirme Teknikleri</vt:lpstr>
      <vt:lpstr>PowerPoint Sunusu</vt:lpstr>
      <vt:lpstr>Niçin Alternatif Ölçme Değerlendirme? </vt:lpstr>
      <vt:lpstr>Alternatif Değerlendirmelerde Uyulması Gereken Temel İlkeler</vt:lpstr>
      <vt:lpstr>Alternatif Ölçme Değerlendirme  Yöntem ve Teknikleri</vt:lpstr>
      <vt:lpstr>Performans Değerlendirme</vt:lpstr>
      <vt:lpstr>Performans Değerlendirme</vt:lpstr>
      <vt:lpstr>Performans Görevi</vt:lpstr>
      <vt:lpstr>Performans görevi için örnekler:</vt:lpstr>
      <vt:lpstr>Performans Değerlendirilmesinde Kullanılabilecek Araçlar</vt:lpstr>
      <vt:lpstr>Anekdotlar; bir kimsenin söylediklerinin ve yaptıklarının ifade edilip tanımlanmasıdır. Olay tanımlanır ve bulunduğu ortam içerisinde değerlendirilir</vt:lpstr>
      <vt:lpstr>Kontrol listeleri: Özel davranışların gözlenip gözlenmediğini belirlemek amacıyla kullanılan yazılı listelere kontrol listeleri adı verilmektedir. </vt:lpstr>
      <vt:lpstr>DERECELİ PUANLAMA ANAHTARI (RUBRİC)</vt:lpstr>
      <vt:lpstr>Portfolyo (Kişisel Gelişim Dosyası)</vt:lpstr>
      <vt:lpstr>Öğrenci Ürün Dosyasının Hazırlanma Aşamaları </vt:lpstr>
      <vt:lpstr>Öğrenci Ürün Dosyası Hazırlama Sürecinde Öğretmenin Görevleri (1/2)</vt:lpstr>
      <vt:lpstr>Öğrenci Ürün Dosyası Hazırlama Sürecinde Öğretmenin Görevleri (2/2)</vt:lpstr>
      <vt:lpstr>Portfolyoların Değerlendirilmesi  Portfolyo değerlendirilmesinde genel olarak bir sınıflama cetveli olan dereceleme ölçekleri (puanlama yönergelerİ) kullanılır.  </vt:lpstr>
      <vt:lpstr>Poster</vt:lpstr>
      <vt:lpstr>Örnek Poster: Kimya 9 - 5.Ünite: Hayatımızda kimya  (Kazanımlar: 4.1, 4.2, 4.3, 4.4)</vt:lpstr>
      <vt:lpstr>PROJELER</vt:lpstr>
      <vt:lpstr>PROJELER</vt:lpstr>
      <vt:lpstr>Proje ve Performans Görevinin Benzerlik ve Farklılıkları</vt:lpstr>
      <vt:lpstr>Proje ve Performans Görevinin Benzerlik ve Farklılıkları</vt:lpstr>
      <vt:lpstr>Kavram Haritaları</vt:lpstr>
      <vt:lpstr>PowerPoint Sunusu</vt:lpstr>
      <vt:lpstr>Kavram Haritası Örneği</vt:lpstr>
      <vt:lpstr>Yapılandırılmış Grid</vt:lpstr>
      <vt:lpstr>Yapılandırılmış Grid - Puanlama</vt:lpstr>
      <vt:lpstr>Yapılandırılmış Grid -Avantajları-</vt:lpstr>
      <vt:lpstr>Tanılayıcı Dallanmış Ağaç</vt:lpstr>
      <vt:lpstr>Teknİğİn Genel Yapısı</vt:lpstr>
      <vt:lpstr>Öz Değerlendirme</vt:lpstr>
      <vt:lpstr>PowerPoint Sunusu</vt:lpstr>
      <vt:lpstr>PowerPoint Sunusu</vt:lpstr>
      <vt:lpstr>Dereceleme Ölçekleri</vt:lpstr>
      <vt:lpstr>BURSA ÖLÇME DEĞERLENDİRME MERKEZİ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ALTERNATİF  ÖLÇME VE DEĞERLENDİRME</dc:title>
  <dc:creator>Cemil</dc:creator>
  <cp:lastModifiedBy>Ss</cp:lastModifiedBy>
  <cp:revision>118</cp:revision>
  <dcterms:created xsi:type="dcterms:W3CDTF">2010-03-08T14:31:07Z</dcterms:created>
  <dcterms:modified xsi:type="dcterms:W3CDTF">2021-03-15T19:13:07Z</dcterms:modified>
</cp:coreProperties>
</file>